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7" r:id="rId4"/>
    <p:sldId id="258" r:id="rId5"/>
    <p:sldId id="268" r:id="rId6"/>
    <p:sldId id="270" r:id="rId7"/>
    <p:sldId id="260" r:id="rId8"/>
    <p:sldId id="271" r:id="rId9"/>
    <p:sldId id="261" r:id="rId10"/>
    <p:sldId id="272" r:id="rId11"/>
    <p:sldId id="262" r:id="rId12"/>
    <p:sldId id="263" r:id="rId13"/>
    <p:sldId id="264" r:id="rId14"/>
    <p:sldId id="265" r:id="rId15"/>
    <p:sldId id="266"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643" autoAdjust="0"/>
  </p:normalViewPr>
  <p:slideViewPr>
    <p:cSldViewPr>
      <p:cViewPr varScale="1">
        <p:scale>
          <a:sx n="95" d="100"/>
          <a:sy n="95" d="100"/>
        </p:scale>
        <p:origin x="-16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15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A82480-8F06-4113-B669-B3F7F8F02CE1}" type="datetimeFigureOut">
              <a:rPr lang="de-DE" smtClean="0"/>
              <a:pPr/>
              <a:t>08.04.16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336662-835C-4741-8636-15E6008D45A1}" type="slidenum">
              <a:rPr lang="de-DE" smtClean="0"/>
              <a:pPr/>
              <a:t>‹Nr.›</a:t>
            </a:fld>
            <a:endParaRPr lang="de-DE"/>
          </a:p>
        </p:txBody>
      </p:sp>
    </p:spTree>
    <p:extLst>
      <p:ext uri="{BB962C8B-B14F-4D97-AF65-F5344CB8AC3E}">
        <p14:creationId xmlns:p14="http://schemas.microsoft.com/office/powerpoint/2010/main" val="3000023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sz="1200" kern="1200" dirty="0" smtClean="0">
                <a:solidFill>
                  <a:schemeClr val="tx1"/>
                </a:solidFill>
                <a:latin typeface="+mn-lt"/>
                <a:ea typeface="+mn-ea"/>
                <a:cs typeface="+mn-cs"/>
              </a:rPr>
              <a:t>34 Länder in den OECD (</a:t>
            </a:r>
            <a:r>
              <a:rPr lang="de-DE" sz="1200" kern="1200" dirty="0" err="1" smtClean="0">
                <a:solidFill>
                  <a:schemeClr val="tx1"/>
                </a:solidFill>
                <a:latin typeface="+mn-lt"/>
                <a:ea typeface="+mn-ea"/>
                <a:cs typeface="+mn-cs"/>
              </a:rPr>
              <a:t>Organization</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for</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Economic</a:t>
            </a:r>
            <a:r>
              <a:rPr lang="de-DE" sz="1200" kern="1200" dirty="0" smtClean="0">
                <a:solidFill>
                  <a:schemeClr val="tx1"/>
                </a:solidFill>
                <a:latin typeface="+mn-lt"/>
                <a:ea typeface="+mn-ea"/>
                <a:cs typeface="+mn-cs"/>
              </a:rPr>
              <a:t> Co-</a:t>
            </a:r>
            <a:r>
              <a:rPr lang="de-DE" sz="1200" kern="1200" dirty="0" err="1" smtClean="0">
                <a:solidFill>
                  <a:schemeClr val="tx1"/>
                </a:solidFill>
                <a:latin typeface="+mn-lt"/>
                <a:ea typeface="+mn-ea"/>
                <a:cs typeface="+mn-cs"/>
              </a:rPr>
              <a:t>operation</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and</a:t>
            </a:r>
            <a:r>
              <a:rPr lang="de-DE" sz="1200" kern="1200" dirty="0" smtClean="0">
                <a:solidFill>
                  <a:schemeClr val="tx1"/>
                </a:solidFill>
                <a:latin typeface="+mn-lt"/>
                <a:ea typeface="+mn-ea"/>
                <a:cs typeface="+mn-cs"/>
              </a:rPr>
              <a:t> Development bzw. Organisation für wirtschaftliche Zusammenarbeit und Entwicklung) zuzuordnen …</a:t>
            </a:r>
          </a:p>
          <a:p>
            <a:pPr>
              <a:buFontTx/>
              <a:buChar char="-"/>
            </a:pPr>
            <a:r>
              <a:rPr lang="de-DE" sz="1200" kern="1200" dirty="0" smtClean="0">
                <a:solidFill>
                  <a:schemeClr val="tx1"/>
                </a:solidFill>
                <a:latin typeface="+mn-lt"/>
                <a:ea typeface="+mn-ea"/>
                <a:cs typeface="+mn-cs"/>
              </a:rPr>
              <a:t> warum die Aufführung der unterschiedlichen</a:t>
            </a:r>
            <a:r>
              <a:rPr lang="de-DE" sz="1200" kern="1200" baseline="0" dirty="0" smtClean="0">
                <a:solidFill>
                  <a:schemeClr val="tx1"/>
                </a:solidFill>
                <a:latin typeface="+mn-lt"/>
                <a:ea typeface="+mn-ea"/>
                <a:cs typeface="+mn-cs"/>
              </a:rPr>
              <a:t> Länder von Bedeutung ist</a:t>
            </a:r>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77500" lnSpcReduction="20000"/>
          </a:bodyPr>
          <a:lstStyle/>
          <a:p>
            <a:r>
              <a:rPr lang="de-DE" sz="1200" kern="1200" dirty="0" smtClean="0">
                <a:solidFill>
                  <a:schemeClr val="tx1"/>
                </a:solidFill>
                <a:latin typeface="+mn-lt"/>
                <a:ea typeface="+mn-ea"/>
                <a:cs typeface="+mn-cs"/>
              </a:rPr>
              <a:t>Positive Effekte evaluierter, spezifischer Interventionen zur Reduktion von Wartezeiten bei elektiven (diagnostischen und therapeutischen) Verfahren, konnten in einem Peer-Review von </a:t>
            </a:r>
            <a:r>
              <a:rPr lang="de-DE" sz="1200" kern="1200" dirty="0" err="1" smtClean="0">
                <a:solidFill>
                  <a:schemeClr val="tx1"/>
                </a:solidFill>
                <a:latin typeface="+mn-lt"/>
                <a:ea typeface="+mn-ea"/>
                <a:cs typeface="+mn-cs"/>
              </a:rPr>
              <a:t>Ballini</a:t>
            </a:r>
            <a:r>
              <a:rPr lang="de-DE" sz="1200" kern="1200" dirty="0" smtClean="0">
                <a:solidFill>
                  <a:schemeClr val="tx1"/>
                </a:solidFill>
                <a:latin typeface="+mn-lt"/>
                <a:ea typeface="+mn-ea"/>
                <a:cs typeface="+mn-cs"/>
              </a:rPr>
              <a:t> et al. nicht mit Sicherheit gefunden werden. Am vielversprechendsten hingegen scheinen Interventionen mit gut zugänglichen Diensten (offener Zugang oder direkte Terminoptionen / Überweisungen) zu sein (</a:t>
            </a:r>
            <a:r>
              <a:rPr lang="de-DE" sz="1200" kern="1200" dirty="0" err="1" smtClean="0">
                <a:solidFill>
                  <a:schemeClr val="tx1"/>
                </a:solidFill>
                <a:latin typeface="+mn-lt"/>
                <a:ea typeface="+mn-ea"/>
                <a:cs typeface="+mn-cs"/>
              </a:rPr>
              <a:t>Ballini</a:t>
            </a:r>
            <a:r>
              <a:rPr lang="de-DE" sz="1200" kern="1200" dirty="0" smtClean="0">
                <a:solidFill>
                  <a:schemeClr val="tx1"/>
                </a:solidFill>
                <a:latin typeface="+mn-lt"/>
                <a:ea typeface="+mn-ea"/>
                <a:cs typeface="+mn-cs"/>
              </a:rPr>
              <a:t> et al. 2015). In anderen Studien konnten durchaus politischen Initiativen hinsichtlich der Wartezeiten - inklusive den höheren Ausgaben, Zielansetzungen und </a:t>
            </a:r>
            <a:r>
              <a:rPr lang="de-DE" sz="1200" kern="1200" dirty="0" err="1" smtClean="0">
                <a:solidFill>
                  <a:schemeClr val="tx1"/>
                </a:solidFill>
                <a:latin typeface="+mn-lt"/>
                <a:ea typeface="+mn-ea"/>
                <a:cs typeface="+mn-cs"/>
              </a:rPr>
              <a:t>Anreizmechanismen</a:t>
            </a:r>
            <a:r>
              <a:rPr lang="de-DE" sz="1200" kern="1200" dirty="0" smtClean="0">
                <a:solidFill>
                  <a:schemeClr val="tx1"/>
                </a:solidFill>
                <a:latin typeface="+mn-lt"/>
                <a:ea typeface="+mn-ea"/>
                <a:cs typeface="+mn-cs"/>
              </a:rPr>
              <a:t>, die ein höheres Aktivitätslevel belohnen – verzeichnet werden, die in positiver Korrelation zu einer möglichen Reduktion von Wartezeiten gesetzt werden konnten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2013, </a:t>
            </a:r>
            <a:r>
              <a:rPr lang="de-DE" sz="1200" kern="1200" dirty="0" err="1" smtClean="0">
                <a:solidFill>
                  <a:schemeClr val="tx1"/>
                </a:solidFill>
                <a:latin typeface="+mn-lt"/>
                <a:ea typeface="+mn-ea"/>
                <a:cs typeface="+mn-cs"/>
              </a:rPr>
              <a:t>www</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beziehen sich in ihrer Studie auf spezifische elektive Maßnahmen, wie Hüft- und Knie-Gelenkersatz; </a:t>
            </a:r>
            <a:r>
              <a:rPr lang="de-DE" sz="1200" kern="1200" dirty="0" err="1" smtClean="0">
                <a:solidFill>
                  <a:schemeClr val="tx1"/>
                </a:solidFill>
                <a:latin typeface="+mn-lt"/>
                <a:ea typeface="+mn-ea"/>
                <a:cs typeface="+mn-cs"/>
              </a:rPr>
              <a:t>Katerakt</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Hyster</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Prostat</a:t>
            </a:r>
            <a:r>
              <a:rPr lang="de-DE" sz="1200" kern="1200" dirty="0" smtClean="0">
                <a:solidFill>
                  <a:schemeClr val="tx1"/>
                </a:solidFill>
                <a:latin typeface="+mn-lt"/>
                <a:ea typeface="+mn-ea"/>
                <a:cs typeface="+mn-cs"/>
              </a:rPr>
              <a:t>- und </a:t>
            </a:r>
            <a:r>
              <a:rPr lang="de-DE" sz="1200" kern="1200" dirty="0" err="1" smtClean="0">
                <a:solidFill>
                  <a:schemeClr val="tx1"/>
                </a:solidFill>
                <a:latin typeface="+mn-lt"/>
                <a:ea typeface="+mn-ea"/>
                <a:cs typeface="+mn-cs"/>
              </a:rPr>
              <a:t>Cholezystektomie</a:t>
            </a:r>
            <a:r>
              <a:rPr lang="de-DE" sz="1200" kern="1200" dirty="0" smtClean="0">
                <a:solidFill>
                  <a:schemeClr val="tx1"/>
                </a:solidFill>
                <a:latin typeface="+mn-lt"/>
                <a:ea typeface="+mn-ea"/>
                <a:cs typeface="+mn-cs"/>
              </a:rPr>
              <a:t> sowie Leistenbrüche. Es wurde aufgezeigt, dass in den meisten der 12 untersuchten OECD-Ländern über Jahre hinweg eine relative Stabilität im Hinblick auf die Wartezeiten bei den spezifischen elektiven Verfahren zu verzeichnen war. Dennoch wurde in einigen der untersuchten Länder - speziell UK, Finnland, Dänemark, Portugal und Spanien - ein relativ starker Wartezeiten-Rückgang im Vergleich zu Beginn der 2000er ermittelt. </a:t>
            </a:r>
          </a:p>
          <a:p>
            <a:r>
              <a:rPr lang="de-DE" sz="1200" b="1" kern="1200" dirty="0" smtClean="0">
                <a:solidFill>
                  <a:schemeClr val="tx1"/>
                </a:solidFill>
                <a:latin typeface="+mn-lt"/>
                <a:ea typeface="+mn-ea"/>
                <a:cs typeface="+mn-cs"/>
              </a:rPr>
              <a:t>Finnland</a:t>
            </a:r>
            <a:r>
              <a:rPr lang="de-DE" sz="1200" kern="1200" dirty="0" smtClean="0">
                <a:solidFill>
                  <a:schemeClr val="tx1"/>
                </a:solidFill>
                <a:latin typeface="+mn-lt"/>
                <a:ea typeface="+mn-ea"/>
                <a:cs typeface="+mn-cs"/>
              </a:rPr>
              <a:t> führte bspw. den sogenannten ‚National </a:t>
            </a:r>
            <a:r>
              <a:rPr lang="de-DE" sz="1200" kern="1200" dirty="0" err="1" smtClean="0">
                <a:solidFill>
                  <a:schemeClr val="tx1"/>
                </a:solidFill>
                <a:latin typeface="+mn-lt"/>
                <a:ea typeface="+mn-ea"/>
                <a:cs typeface="+mn-cs"/>
              </a:rPr>
              <a:t>Health</a:t>
            </a:r>
            <a:r>
              <a:rPr lang="de-DE" sz="1200" kern="1200" dirty="0" smtClean="0">
                <a:solidFill>
                  <a:schemeClr val="tx1"/>
                </a:solidFill>
                <a:latin typeface="+mn-lt"/>
                <a:ea typeface="+mn-ea"/>
                <a:cs typeface="+mn-cs"/>
              </a:rPr>
              <a:t> Care </a:t>
            </a:r>
            <a:r>
              <a:rPr lang="de-DE" sz="1200" kern="1200" dirty="0" err="1" smtClean="0">
                <a:solidFill>
                  <a:schemeClr val="tx1"/>
                </a:solidFill>
                <a:latin typeface="+mn-lt"/>
                <a:ea typeface="+mn-ea"/>
                <a:cs typeface="+mn-cs"/>
              </a:rPr>
              <a:t>Guarantee</a:t>
            </a:r>
            <a:r>
              <a:rPr lang="de-DE" sz="1200" kern="1200" dirty="0" smtClean="0">
                <a:solidFill>
                  <a:schemeClr val="tx1"/>
                </a:solidFill>
                <a:latin typeface="+mn-lt"/>
                <a:ea typeface="+mn-ea"/>
                <a:cs typeface="+mn-cs"/>
              </a:rPr>
              <a:t>‘ gesetzlich ein, mittels dessen für elektive Maßnahmen maximale drei Monate Wartezeit angesetzt wurden, bei deren Überschreitung entsprechende Verfahren für die Krankenhäuser entstehen. In den ersten Jahren wurde die Reduktion der Wartezeiten mit einem Anstieg an Gesundheitsausgaben für die Kommunen/Gemeinden assoziiert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kern="1200" dirty="0" smtClean="0">
                <a:solidFill>
                  <a:schemeClr val="tx1"/>
                </a:solidFill>
                <a:latin typeface="+mn-lt"/>
                <a:ea typeface="+mn-ea"/>
                <a:cs typeface="+mn-cs"/>
              </a:rPr>
              <a:t>In den </a:t>
            </a:r>
            <a:r>
              <a:rPr lang="de-DE" sz="1200" b="1" kern="1200" dirty="0" smtClean="0">
                <a:solidFill>
                  <a:schemeClr val="tx1"/>
                </a:solidFill>
                <a:latin typeface="+mn-lt"/>
                <a:ea typeface="+mn-ea"/>
                <a:cs typeface="+mn-cs"/>
              </a:rPr>
              <a:t>UK</a:t>
            </a:r>
            <a:r>
              <a:rPr lang="de-DE" sz="1200" kern="1200" dirty="0" smtClean="0">
                <a:solidFill>
                  <a:schemeClr val="tx1"/>
                </a:solidFill>
                <a:latin typeface="+mn-lt"/>
                <a:ea typeface="+mn-ea"/>
                <a:cs typeface="+mn-cs"/>
              </a:rPr>
              <a:t> soll die Reduktion der Wartezeiten durch (1) einen nachhaltigen Anstieg der Gesundheitsausgaben in der letzten Dekade und (2) den Einhaltung von Wartezeiten-Zielen erfolgen. Werden diese Ziele nicht eingehalten, drohen den Krankenhäusern bzw. insbesondere den führenden Gesundheitsadministratoren starke Sanktionen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b="1" kern="1200" dirty="0" smtClean="0">
                <a:solidFill>
                  <a:schemeClr val="tx1"/>
                </a:solidFill>
                <a:latin typeface="+mn-lt"/>
                <a:ea typeface="+mn-ea"/>
                <a:cs typeface="+mn-cs"/>
              </a:rPr>
              <a:t>Dänemark</a:t>
            </a:r>
            <a:r>
              <a:rPr lang="de-DE" sz="1200" kern="1200" dirty="0" smtClean="0">
                <a:solidFill>
                  <a:schemeClr val="tx1"/>
                </a:solidFill>
                <a:latin typeface="+mn-lt"/>
                <a:ea typeface="+mn-ea"/>
                <a:cs typeface="+mn-cs"/>
              </a:rPr>
              <a:t> führt in diesem Kontext eine ‚freie-Wahl-Politik‘ von Krankenhausanbietern für Patienten an: Sofern das entsprechende Krankenhaus nicht vorhersehen kann, dass die maximale Wartezeit eingehalten wird, hat der Patient das Recht ein anderes öffentliches oder privates Krankenhaus auszusuchen, egal ob im In- oder Ausland. 2008 bis 2009 wurde dieses Recht aufgrund eines Personalstreiks jedoch aufgehoben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a:t>
            </a:r>
          </a:p>
          <a:p>
            <a:r>
              <a:rPr lang="de-DE" sz="1200" kern="1200" dirty="0" smtClean="0">
                <a:solidFill>
                  <a:schemeClr val="tx1"/>
                </a:solidFill>
                <a:latin typeface="+mn-lt"/>
                <a:ea typeface="+mn-ea"/>
                <a:cs typeface="+mn-cs"/>
              </a:rPr>
              <a:t>In </a:t>
            </a:r>
            <a:r>
              <a:rPr lang="de-DE" sz="1200" b="1" kern="1200" dirty="0" smtClean="0">
                <a:solidFill>
                  <a:schemeClr val="tx1"/>
                </a:solidFill>
                <a:latin typeface="+mn-lt"/>
                <a:ea typeface="+mn-ea"/>
                <a:cs typeface="+mn-cs"/>
              </a:rPr>
              <a:t>Portugal</a:t>
            </a:r>
            <a:r>
              <a:rPr lang="de-DE" sz="1200" kern="1200" dirty="0" smtClean="0">
                <a:solidFill>
                  <a:schemeClr val="tx1"/>
                </a:solidFill>
                <a:latin typeface="+mn-lt"/>
                <a:ea typeface="+mn-ea"/>
                <a:cs typeface="+mn-cs"/>
              </a:rPr>
              <a:t> wurden die Wartezeiten zunächst durch eine Serie verschiedenster politischer Initiativen reduziert: Hierbei handelt es sich um ein integriertes Informationssystem, das für Patienten mit 75% der maximalen erreichten Wartezeiten mit einer Art Gutscheingarantie kombiniert ist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a:t>
            </a:r>
          </a:p>
          <a:p>
            <a:r>
              <a:rPr lang="de-DE" sz="1200" b="1" kern="1200" dirty="0" smtClean="0">
                <a:solidFill>
                  <a:schemeClr val="tx1"/>
                </a:solidFill>
                <a:latin typeface="+mn-lt"/>
                <a:ea typeface="+mn-ea"/>
                <a:cs typeface="+mn-cs"/>
              </a:rPr>
              <a:t>Spanien</a:t>
            </a:r>
            <a:r>
              <a:rPr lang="de-DE" sz="1200" kern="1200" dirty="0" smtClean="0">
                <a:solidFill>
                  <a:schemeClr val="tx1"/>
                </a:solidFill>
                <a:latin typeface="+mn-lt"/>
                <a:ea typeface="+mn-ea"/>
                <a:cs typeface="+mn-cs"/>
              </a:rPr>
              <a:t> setzte in diesem Kontext einige Initiativen in Gang, die die </a:t>
            </a:r>
            <a:r>
              <a:rPr lang="de-DE" sz="1200" kern="1200" dirty="0" err="1" smtClean="0">
                <a:solidFill>
                  <a:schemeClr val="tx1"/>
                </a:solidFill>
                <a:latin typeface="+mn-lt"/>
                <a:ea typeface="+mn-ea"/>
                <a:cs typeface="+mn-cs"/>
              </a:rPr>
              <a:t>Versorgerseite</a:t>
            </a:r>
            <a:r>
              <a:rPr lang="de-DE" sz="1200" kern="1200" dirty="0" smtClean="0">
                <a:solidFill>
                  <a:schemeClr val="tx1"/>
                </a:solidFill>
                <a:latin typeface="+mn-lt"/>
                <a:ea typeface="+mn-ea"/>
                <a:cs typeface="+mn-cs"/>
              </a:rPr>
              <a:t> betrafen: Mehr Arbeitsstunden für Gesundheitspersonal, zusätzliche Ressourcen und neue ambulante chirurgische Zentren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kern="1200" dirty="0" smtClean="0">
                <a:solidFill>
                  <a:schemeClr val="tx1"/>
                </a:solidFill>
                <a:latin typeface="+mn-lt"/>
                <a:ea typeface="+mn-ea"/>
                <a:cs typeface="+mn-cs"/>
              </a:rPr>
              <a:t>2002 betrug die maximale Wartezeit zwei Monate und 2007 wurde sie auf 4 Wochen reduziert (unabhängig vom Typ und Schweregrad der Erkrankung)</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12</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r>
              <a:rPr lang="de-DE" sz="1200" kern="1200" dirty="0" smtClean="0">
                <a:solidFill>
                  <a:schemeClr val="tx1"/>
                </a:solidFill>
                <a:latin typeface="+mn-lt"/>
                <a:ea typeface="+mn-ea"/>
                <a:cs typeface="+mn-cs"/>
              </a:rPr>
              <a:t>Wie im Verlauf des Artikels dargestellt werden konnte, lässt sich eine Wartezeitenproblematik in Deutschland im Vergleich zu bzw. mit weiteren OECD-Ländern deutlich widerlegen. </a:t>
            </a:r>
          </a:p>
          <a:p>
            <a:r>
              <a:rPr lang="de-DE" sz="1200" kern="1200" dirty="0" smtClean="0">
                <a:solidFill>
                  <a:schemeClr val="tx1"/>
                </a:solidFill>
                <a:latin typeface="+mn-lt"/>
                <a:ea typeface="+mn-ea"/>
                <a:cs typeface="+mn-cs"/>
              </a:rPr>
              <a:t>Die Antwort auf lange Wartezeiten und dem damit verbundenen erschwerten Zugang zum Wunscharzt besteht international gesehen oftmals in einer duplizierenden Zusatz-</a:t>
            </a:r>
            <a:r>
              <a:rPr lang="de-DE" sz="1200" kern="1200" dirty="0" err="1" smtClean="0">
                <a:solidFill>
                  <a:schemeClr val="tx1"/>
                </a:solidFill>
                <a:latin typeface="+mn-lt"/>
                <a:ea typeface="+mn-ea"/>
                <a:cs typeface="+mn-cs"/>
              </a:rPr>
              <a:t>versicherung</a:t>
            </a:r>
            <a:r>
              <a:rPr lang="de-DE" sz="1200" kern="1200" dirty="0" smtClean="0">
                <a:solidFill>
                  <a:schemeClr val="tx1"/>
                </a:solidFill>
                <a:latin typeface="+mn-lt"/>
                <a:ea typeface="+mn-ea"/>
                <a:cs typeface="+mn-cs"/>
              </a:rPr>
              <a:t>, wie es in  Großbritannien, Irland, Kanada, Australien, Norwegen, Schweden, Spanien, Italien, Frankreich oder Dänemark der Fall ist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a:t>
            </a:r>
          </a:p>
          <a:p>
            <a:r>
              <a:rPr lang="de-DE" sz="1200" kern="1200" dirty="0" smtClean="0">
                <a:solidFill>
                  <a:schemeClr val="tx1"/>
                </a:solidFill>
                <a:latin typeface="+mn-lt"/>
                <a:ea typeface="+mn-ea"/>
                <a:cs typeface="+mn-cs"/>
              </a:rPr>
              <a:t>Gewöhnliche politische Strategien beinhalten zumeist eine Einführung maximaler Wartezeiten, in denen Patienten nicht länger als die vorgegebene Zeit warten sollten. Solche Garantien sind in zunehmenden Maße mit klaren, unterschiedlichen ökonomischen Anreizen verlinkt und mit einem Ressourcenanstieg kombiniert. Eine Option ist es maximale Wartezeiten-Garantien als Ziele, wie in England und Finnland, zu benutzen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kern="1200" dirty="0" smtClean="0">
                <a:solidFill>
                  <a:schemeClr val="tx1"/>
                </a:solidFill>
                <a:latin typeface="+mn-lt"/>
                <a:ea typeface="+mn-ea"/>
                <a:cs typeface="+mn-cs"/>
              </a:rPr>
              <a:t>Es scheint folglich also theoretisch wirksame Methoden zur Wartezeitenreduktion zu geben. Allerdings sind diese nur bedingt effektiv, durchsetzbar und transferierbar. Aspekte, wie z. B. unterschiedlich funktionierende und finanzierte Gesundheitssysteme sowie unterschiedliche Dokumentationen und Definitionen von Wartezeiten  erschweren eine länderübergreifende Übertragbarkeit. Darüber hinaus sollten Aspekte, wie Zuständigkeitsbereiche - und die entsprechende Honorierung bzw. Finanzierung - der niedergelassenen Ärzte und Krankenhäuser betrachtet werden. Nur so können Fehlentwicklungen, speziell im Kontext der Honorierung vermieden werden.</a:t>
            </a:r>
          </a:p>
          <a:p>
            <a:r>
              <a:rPr lang="de-DE" sz="1200" kern="1200" dirty="0" smtClean="0">
                <a:solidFill>
                  <a:schemeClr val="tx1"/>
                </a:solidFill>
                <a:latin typeface="+mn-lt"/>
                <a:ea typeface="+mn-ea"/>
                <a:cs typeface="+mn-cs"/>
              </a:rPr>
              <a:t> </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13</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latin typeface="+mn-lt"/>
                <a:ea typeface="+mn-ea"/>
                <a:cs typeface="+mn-cs"/>
              </a:rPr>
              <a:t>Interessant wäre es herauszufinden, ob eine Korrelation zwischen den Wartezeiten, den Zugängen zu einer fachärztlichen Versorgung und der in den OECD-Ländern vorherrschenden Morbidität sowie Mortalität besteht. Entsprechende Fragestellungen könnten sein: </a:t>
            </a:r>
          </a:p>
          <a:p>
            <a:pPr lvl="0"/>
            <a:r>
              <a:rPr lang="de-DE" sz="1200" kern="1200" dirty="0" smtClean="0">
                <a:solidFill>
                  <a:schemeClr val="tx1"/>
                </a:solidFill>
                <a:latin typeface="+mn-lt"/>
                <a:ea typeface="+mn-ea"/>
                <a:cs typeface="+mn-cs"/>
              </a:rPr>
              <a:t>Beeinflussen lange Wartezeiten und ein erschwerter Zugang zu medizinischer Versorgung den tatsächlichen Krankheitsverlauf? </a:t>
            </a:r>
          </a:p>
          <a:p>
            <a:pPr lvl="0"/>
            <a:r>
              <a:rPr lang="de-DE" sz="1200" kern="1200" dirty="0" smtClean="0">
                <a:solidFill>
                  <a:schemeClr val="tx1"/>
                </a:solidFill>
                <a:latin typeface="+mn-lt"/>
                <a:ea typeface="+mn-ea"/>
                <a:cs typeface="+mn-cs"/>
              </a:rPr>
              <a:t>Welche Erkrankungen treten länderspezifisch gehäuft auf?</a:t>
            </a:r>
          </a:p>
          <a:p>
            <a:pPr lvl="0"/>
            <a:r>
              <a:rPr lang="de-DE" sz="1200" kern="1200" dirty="0" smtClean="0">
                <a:solidFill>
                  <a:schemeClr val="tx1"/>
                </a:solidFill>
                <a:latin typeface="+mn-lt"/>
                <a:ea typeface="+mn-ea"/>
                <a:cs typeface="+mn-cs"/>
              </a:rPr>
              <a:t>Besteht ein Zusammenhang zwischen der Prävalenz und zu langen Wartezeiten / einem erschwerten Zugang?</a:t>
            </a:r>
          </a:p>
          <a:p>
            <a:pPr lvl="0"/>
            <a:r>
              <a:rPr lang="de-DE" sz="1200" kern="1200" dirty="0" smtClean="0">
                <a:solidFill>
                  <a:schemeClr val="tx1"/>
                </a:solidFill>
                <a:latin typeface="+mn-lt"/>
                <a:ea typeface="+mn-ea"/>
                <a:cs typeface="+mn-cs"/>
              </a:rPr>
              <a:t>Entstehen so – z. B. durch zu langes Warten auf Vorsorgetermine - ggf. </a:t>
            </a:r>
            <a:r>
              <a:rPr lang="de-DE" sz="1200" kern="1200" dirty="0" err="1" smtClean="0">
                <a:solidFill>
                  <a:schemeClr val="tx1"/>
                </a:solidFill>
                <a:latin typeface="+mn-lt"/>
                <a:ea typeface="+mn-ea"/>
                <a:cs typeface="+mn-cs"/>
              </a:rPr>
              <a:t>Chronifizierungen</a:t>
            </a:r>
            <a:r>
              <a:rPr lang="de-DE" sz="1200" kern="1200" dirty="0" smtClean="0">
                <a:solidFill>
                  <a:schemeClr val="tx1"/>
                </a:solidFill>
                <a:latin typeface="+mn-lt"/>
                <a:ea typeface="+mn-ea"/>
                <a:cs typeface="+mn-cs"/>
              </a:rPr>
              <a:t>, die die Inzidenz der Erkrankungen erhöht? </a:t>
            </a:r>
          </a:p>
          <a:p>
            <a:pPr lvl="0"/>
            <a:r>
              <a:rPr lang="de-DE" sz="1200" kern="1200" dirty="0" smtClean="0">
                <a:solidFill>
                  <a:schemeClr val="tx1"/>
                </a:solidFill>
                <a:latin typeface="+mn-lt"/>
                <a:ea typeface="+mn-ea"/>
                <a:cs typeface="+mn-cs"/>
              </a:rPr>
              <a:t>Welchen Einfluss könnte das ggf. auf die Ökonomie haben?</a:t>
            </a:r>
          </a:p>
          <a:p>
            <a:pPr lvl="0"/>
            <a:r>
              <a:rPr lang="de-DE" sz="1200" kern="1200" dirty="0" smtClean="0">
                <a:solidFill>
                  <a:schemeClr val="tx1"/>
                </a:solidFill>
                <a:latin typeface="+mn-lt"/>
                <a:ea typeface="+mn-ea"/>
                <a:cs typeface="+mn-cs"/>
              </a:rPr>
              <a:t>Würde es sich wirtschaftlich rentieren mehr Termine zur Verfügung zu stellen</a:t>
            </a:r>
          </a:p>
          <a:p>
            <a:pPr lvl="0"/>
            <a:r>
              <a:rPr lang="de-DE" sz="1200" kern="1200" dirty="0" smtClean="0">
                <a:solidFill>
                  <a:schemeClr val="tx1"/>
                </a:solidFill>
                <a:latin typeface="+mn-lt"/>
                <a:ea typeface="+mn-ea"/>
                <a:cs typeface="+mn-cs"/>
              </a:rPr>
              <a:t>Wird möglicherweise eine durch zu lange Wartezeiten einhergehende </a:t>
            </a:r>
            <a:r>
              <a:rPr lang="de-DE" sz="1200" kern="1200" dirty="0" err="1" smtClean="0">
                <a:solidFill>
                  <a:schemeClr val="tx1"/>
                </a:solidFill>
                <a:latin typeface="+mn-lt"/>
                <a:ea typeface="+mn-ea"/>
                <a:cs typeface="+mn-cs"/>
              </a:rPr>
              <a:t>Chronifizierung</a:t>
            </a:r>
            <a:r>
              <a:rPr lang="de-DE" sz="1200" kern="1200" dirty="0" smtClean="0">
                <a:solidFill>
                  <a:schemeClr val="tx1"/>
                </a:solidFill>
                <a:latin typeface="+mn-lt"/>
                <a:ea typeface="+mn-ea"/>
                <a:cs typeface="+mn-cs"/>
              </a:rPr>
              <a:t> letzten Endes eine entsprechende Mortalitätsrate unnötig anheben? </a:t>
            </a:r>
          </a:p>
          <a:p>
            <a:r>
              <a:rPr lang="de-DE" sz="1200" kern="1200" dirty="0" smtClean="0">
                <a:solidFill>
                  <a:schemeClr val="tx1"/>
                </a:solidFill>
                <a:latin typeface="+mn-lt"/>
                <a:ea typeface="+mn-ea"/>
                <a:cs typeface="+mn-cs"/>
              </a:rPr>
              <a:t> </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14</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lnSpcReduction="10000"/>
          </a:bodyPr>
          <a:lstStyle/>
          <a:p>
            <a:pPr>
              <a:buFontTx/>
              <a:buChar char="-"/>
            </a:pPr>
            <a:r>
              <a:rPr lang="de-DE" sz="1200" b="1" kern="1200" dirty="0" smtClean="0">
                <a:solidFill>
                  <a:schemeClr val="tx1"/>
                </a:solidFill>
                <a:latin typeface="+mn-lt"/>
                <a:ea typeface="+mn-ea"/>
                <a:cs typeface="+mn-cs"/>
              </a:rPr>
              <a:t>Steuerfinanzierung</a:t>
            </a:r>
            <a:r>
              <a:rPr lang="de-DE" sz="1200" kern="1200" dirty="0" smtClean="0">
                <a:solidFill>
                  <a:schemeClr val="tx1"/>
                </a:solidFill>
                <a:latin typeface="+mn-lt"/>
                <a:ea typeface="+mn-ea"/>
                <a:cs typeface="+mn-cs"/>
              </a:rPr>
              <a:t>: Die Finanzierung erfolgt aus Steuermitteln </a:t>
            </a:r>
          </a:p>
          <a:p>
            <a:pPr>
              <a:buFontTx/>
              <a:buChar char="-"/>
            </a:pPr>
            <a:r>
              <a:rPr lang="de-DE" sz="1200" b="1" kern="1200" dirty="0" smtClean="0">
                <a:solidFill>
                  <a:schemeClr val="tx1"/>
                </a:solidFill>
                <a:latin typeface="+mn-lt"/>
                <a:ea typeface="+mn-ea"/>
                <a:cs typeface="+mn-cs"/>
              </a:rPr>
              <a:t>Beitragsfinanzierung</a:t>
            </a:r>
            <a:r>
              <a:rPr lang="de-DE" sz="1200" kern="1200" dirty="0" smtClean="0">
                <a:solidFill>
                  <a:schemeClr val="tx1"/>
                </a:solidFill>
                <a:latin typeface="+mn-lt"/>
                <a:ea typeface="+mn-ea"/>
                <a:cs typeface="+mn-cs"/>
              </a:rPr>
              <a:t>: Die Finanzierung erfolgt aus den Beiträgen und ist einkommensabhängig  (z. B. in D). Problematisch bei dieser Finanzierungsform ist der Aspekt der alternden Gesellschaft.</a:t>
            </a:r>
          </a:p>
          <a:p>
            <a:pPr>
              <a:buFontTx/>
              <a:buChar char="-"/>
            </a:pPr>
            <a:r>
              <a:rPr lang="de-DE" sz="1200" kern="1200" dirty="0" smtClean="0">
                <a:solidFill>
                  <a:schemeClr val="tx1"/>
                </a:solidFill>
                <a:latin typeface="+mn-lt"/>
                <a:ea typeface="+mn-ea"/>
                <a:cs typeface="+mn-cs"/>
              </a:rPr>
              <a:t>Bei der Finanzierung aus </a:t>
            </a:r>
            <a:r>
              <a:rPr lang="de-DE" sz="1200" b="1" i="1" kern="1200" dirty="0" smtClean="0">
                <a:solidFill>
                  <a:schemeClr val="tx1"/>
                </a:solidFill>
                <a:latin typeface="+mn-lt"/>
                <a:ea typeface="+mn-ea"/>
                <a:cs typeface="+mn-cs"/>
              </a:rPr>
              <a:t>privater Hand</a:t>
            </a:r>
            <a:r>
              <a:rPr lang="de-DE" sz="1200" kern="1200" dirty="0" smtClean="0">
                <a:solidFill>
                  <a:schemeClr val="tx1"/>
                </a:solidFill>
                <a:latin typeface="+mn-lt"/>
                <a:ea typeface="+mn-ea"/>
                <a:cs typeface="+mn-cs"/>
              </a:rPr>
              <a:t>, dem sog. Marktmodell, wie es z. B. in den USA der Fall ist, wird dem jeweiligen Bürger eine Eigenverantwortlichkeit für seine Gesundheit zugesprochen. Tendenziell gibt es nur selten ein spezifisches Marktmodell; es wird eher von sogenannten Mischtypen gesprochen</a:t>
            </a:r>
            <a:r>
              <a:rPr lang="de-DE" sz="1200" i="1" kern="1200" dirty="0" smtClean="0">
                <a:solidFill>
                  <a:schemeClr val="tx1"/>
                </a:solidFill>
                <a:latin typeface="+mn-lt"/>
                <a:ea typeface="+mn-ea"/>
                <a:cs typeface="+mn-cs"/>
              </a:rPr>
              <a:t>. </a:t>
            </a:r>
            <a:r>
              <a:rPr lang="de-DE" sz="1200" i="1" kern="1200" dirty="0" smtClean="0">
                <a:solidFill>
                  <a:schemeClr val="tx1"/>
                </a:solidFill>
                <a:latin typeface="+mn-lt"/>
                <a:ea typeface="+mn-ea"/>
                <a:cs typeface="+mn-cs"/>
                <a:sym typeface="Wingdings" pitchFamily="2" charset="2"/>
              </a:rPr>
              <a:t> </a:t>
            </a:r>
            <a:r>
              <a:rPr lang="de-DE" sz="1200" kern="1200" dirty="0" smtClean="0">
                <a:solidFill>
                  <a:schemeClr val="tx1"/>
                </a:solidFill>
                <a:latin typeface="+mn-lt"/>
                <a:ea typeface="+mn-ea"/>
                <a:cs typeface="+mn-cs"/>
              </a:rPr>
              <a:t>bekräftigt die allgemein bekannte Tatsache, dass Armut in starker Korrelation zu einer erhöhten Morbidität und schlussendlich Mortalität steht.</a:t>
            </a:r>
          </a:p>
          <a:p>
            <a:pPr marL="0" marR="0" indent="0" algn="l" defTabSz="914400" rtl="0" eaLnBrk="1" fontAlgn="auto" latinLnBrk="0" hangingPunct="1">
              <a:lnSpc>
                <a:spcPct val="100000"/>
              </a:lnSpc>
              <a:spcBef>
                <a:spcPts val="0"/>
              </a:spcBef>
              <a:spcAft>
                <a:spcPts val="0"/>
              </a:spcAft>
              <a:buClrTx/>
              <a:buSzTx/>
              <a:buFontTx/>
              <a:buChar char="-"/>
              <a:tabLst/>
              <a:defRPr/>
            </a:pPr>
            <a:r>
              <a:rPr lang="de-DE" sz="1200" kern="1200" dirty="0" smtClean="0">
                <a:solidFill>
                  <a:schemeClr val="tx1"/>
                </a:solidFill>
                <a:latin typeface="+mn-lt"/>
                <a:ea typeface="+mn-ea"/>
                <a:cs typeface="+mn-cs"/>
              </a:rPr>
              <a:t>Sparmaßnahmen führen meistens zu Kürzungen in kollektiv finanzierten Gesundheitssystemen. Schulden- und Finanzkrisen verschärfen die Rationierungsproblematik in vielen Ländern zusätzlich. Ländervergleiche mit steuerfinanzierten Gesundheitssystemen verdeutlichen, dass bei ihnen im Gegensatz zu beitragsfinanzierten Systemen die stärksten Rationierungen erfolgen. Beispiele finden sich in steuerfinanzierten Systemen, wie z. B. Griechenland, Portugal, Italien, Spanien und Irland. Dennoch treten Rationierungen auch in beitragsfinanzierten Gesundheitssystemen auf und tragen angesichts der medizinischen Versorgung dazu bei, dass sich die Patienten, sofern sie es sich finanziell ermöglichen können, Leistungen außerhalb des öffentlichen Gesundheitssystems suchen müssen. Die Zuzahlungen und ebenfalls die Wartezeiten steigen permanent an. Aufgrund eines nicht absehbaren Endes der Finanzkrise, ist insbesondere in den Einheitssystemen mit weiteren Verschlechterungen der Gesundheitsversorgung, z. B. im Hinblick auf einhergehende Versorgungsunterschiede, zu rechnen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a:t>
            </a:r>
          </a:p>
          <a:p>
            <a:pPr marL="0" marR="0" indent="0" algn="l" defTabSz="914400" rtl="0" eaLnBrk="1" fontAlgn="auto" latinLnBrk="0" hangingPunct="1">
              <a:lnSpc>
                <a:spcPct val="100000"/>
              </a:lnSpc>
              <a:spcBef>
                <a:spcPts val="0"/>
              </a:spcBef>
              <a:spcAft>
                <a:spcPts val="0"/>
              </a:spcAft>
              <a:buClrTx/>
              <a:buSzTx/>
              <a:buFontTx/>
              <a:buChar char="-"/>
              <a:tabLst/>
              <a:defRPr/>
            </a:pPr>
            <a:r>
              <a:rPr lang="de-DE" sz="1200" kern="1200" dirty="0" smtClean="0">
                <a:solidFill>
                  <a:schemeClr val="tx1"/>
                </a:solidFill>
                <a:latin typeface="+mn-lt"/>
                <a:ea typeface="+mn-ea"/>
                <a:cs typeface="+mn-cs"/>
              </a:rPr>
              <a:t>Die </a:t>
            </a:r>
            <a:r>
              <a:rPr lang="de-DE" sz="1200" b="1" kern="1200" dirty="0" smtClean="0">
                <a:solidFill>
                  <a:schemeClr val="tx1"/>
                </a:solidFill>
                <a:latin typeface="+mn-lt"/>
                <a:ea typeface="+mn-ea"/>
                <a:cs typeface="+mn-cs"/>
              </a:rPr>
              <a:t>Krankenversicherungspflicht</a:t>
            </a:r>
            <a:r>
              <a:rPr lang="de-DE" sz="1200" kern="1200" dirty="0" smtClean="0">
                <a:solidFill>
                  <a:schemeClr val="tx1"/>
                </a:solidFill>
                <a:latin typeface="+mn-lt"/>
                <a:ea typeface="+mn-ea"/>
                <a:cs typeface="+mn-cs"/>
              </a:rPr>
              <a:t>, die längst nicht in allen OECD-Ländern gegeben ist, hat in diesem Kontext eine zentrale Bedeutung, was sich am Beispiel von Griechenland verdeutlichen lässt: Aufgrund fehlender Krankenversicherungspflicht haben mehr als drei Millionen (rund 30 Prozent) Menschen keine Krankenversicherung und können sich lebensnotwendige Medikamente nicht mehr leisten. Die aktuelle wirtschaftliche Problematik kann keine entsprechende Unterstützung gewähren, so dass im Wesentlichen Nichtregierungsorganisationen die Primärversorgung übernehmen, da das auf EU-Mitteln basierende Gutscheinsystem, nur einen Teil der Mindestversorgung abdeckt (</a:t>
            </a:r>
            <a:r>
              <a:rPr lang="de-DE" sz="1200" kern="1200" dirty="0" err="1" smtClean="0">
                <a:solidFill>
                  <a:schemeClr val="tx1"/>
                </a:solidFill>
                <a:latin typeface="+mn-lt"/>
                <a:ea typeface="+mn-ea"/>
                <a:cs typeface="+mn-cs"/>
              </a:rPr>
              <a:t>Hil</a:t>
            </a:r>
            <a:r>
              <a:rPr lang="de-DE" sz="1200" kern="1200" dirty="0" smtClean="0">
                <a:solidFill>
                  <a:schemeClr val="tx1"/>
                </a:solidFill>
                <a:latin typeface="+mn-lt"/>
                <a:ea typeface="+mn-ea"/>
                <a:cs typeface="+mn-cs"/>
              </a:rPr>
              <a:t> / Ärzteblatt 2015, </a:t>
            </a:r>
            <a:r>
              <a:rPr lang="de-DE" sz="1200" kern="1200" dirty="0" err="1" smtClean="0">
                <a:solidFill>
                  <a:schemeClr val="tx1"/>
                </a:solidFill>
                <a:latin typeface="+mn-lt"/>
                <a:ea typeface="+mn-ea"/>
                <a:cs typeface="+mn-cs"/>
              </a:rPr>
              <a:t>www</a:t>
            </a:r>
            <a:r>
              <a:rPr lang="de-DE" sz="1200" kern="1200" dirty="0" smtClean="0">
                <a:solidFill>
                  <a:schemeClr val="tx1"/>
                </a:solidFill>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Char char="-"/>
              <a:tabLst/>
              <a:defRPr/>
            </a:pPr>
            <a:endParaRPr lang="de-DE" sz="1200" kern="1200" dirty="0" smtClean="0">
              <a:solidFill>
                <a:schemeClr val="tx1"/>
              </a:solidFill>
              <a:latin typeface="+mn-lt"/>
              <a:ea typeface="+mn-ea"/>
              <a:cs typeface="+mn-cs"/>
            </a:endParaRPr>
          </a:p>
          <a:p>
            <a:pPr>
              <a:buFontTx/>
              <a:buChar char="-"/>
            </a:pPr>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2</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latin typeface="+mn-lt"/>
                <a:ea typeface="+mn-ea"/>
                <a:cs typeface="+mn-cs"/>
              </a:rPr>
              <a:t>- Lange Wartezeiten bei medizinischen Verfahren wirken sich neben starkem Leid und negativen Gesundheitsauswirkungen für die Patienten ggf. auch negativ auf die Förderung und Planung der Gesundheitsversorgung aus (</a:t>
            </a:r>
            <a:r>
              <a:rPr lang="de-DE" sz="1200" kern="1200" dirty="0" err="1" smtClean="0">
                <a:solidFill>
                  <a:schemeClr val="tx1"/>
                </a:solidFill>
                <a:latin typeface="+mn-lt"/>
                <a:ea typeface="+mn-ea"/>
                <a:cs typeface="+mn-cs"/>
              </a:rPr>
              <a:t>Ballini</a:t>
            </a:r>
            <a:r>
              <a:rPr lang="de-DE" sz="1200" kern="1200" dirty="0" smtClean="0">
                <a:solidFill>
                  <a:schemeClr val="tx1"/>
                </a:solidFill>
                <a:latin typeface="+mn-lt"/>
                <a:ea typeface="+mn-ea"/>
                <a:cs typeface="+mn-cs"/>
              </a:rPr>
              <a:t> et al. 2015). Die Bekämpfung der Wartezeiten hinsichtlich elektiver Maßnahmen ist eines der zentralen Anliegen gesundheitspolitischer Ziele in diversen OECD-Ländern. </a:t>
            </a:r>
          </a:p>
          <a:p>
            <a:pPr>
              <a:buFontTx/>
              <a:buChar char="-"/>
            </a:pPr>
            <a:r>
              <a:rPr lang="de-DE" sz="1200" kern="1200" dirty="0" smtClean="0">
                <a:solidFill>
                  <a:schemeClr val="tx1"/>
                </a:solidFill>
                <a:latin typeface="+mn-lt"/>
                <a:ea typeface="+mn-ea"/>
                <a:cs typeface="+mn-cs"/>
              </a:rPr>
              <a:t>Generell betrachtet, sind lange Wartezeiten besonders in Gesundheitssystemen zu beobachten, in denen die medizinische Versorgung oftmals größtenteils kostenlos erfolgt (</a:t>
            </a:r>
            <a:r>
              <a:rPr lang="de-DE" sz="1200" kern="1200" dirty="0" err="1" smtClean="0">
                <a:solidFill>
                  <a:schemeClr val="tx1"/>
                </a:solidFill>
                <a:latin typeface="+mn-lt"/>
                <a:ea typeface="+mn-ea"/>
                <a:cs typeface="+mn-cs"/>
              </a:rPr>
              <a:t>Ballini</a:t>
            </a:r>
            <a:r>
              <a:rPr lang="de-DE" sz="1200" kern="1200" dirty="0" smtClean="0">
                <a:solidFill>
                  <a:schemeClr val="tx1"/>
                </a:solidFill>
                <a:latin typeface="+mn-lt"/>
                <a:ea typeface="+mn-ea"/>
                <a:cs typeface="+mn-cs"/>
              </a:rPr>
              <a:t> et al. 2015). - Neben Wartezeiten, Leistungsbegrenzungen oder Zuzahlungen ist oftmals auch eine eingeschränkte Arztwahl Folge von Rationierungen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a:t>
            </a:r>
          </a:p>
          <a:p>
            <a:pPr>
              <a:buFontTx/>
              <a:buChar char="-"/>
            </a:pPr>
            <a:r>
              <a:rPr lang="de-DE" sz="1200" kern="1200" baseline="0" dirty="0" smtClean="0">
                <a:solidFill>
                  <a:schemeClr val="tx1"/>
                </a:solidFill>
                <a:latin typeface="+mn-lt"/>
                <a:ea typeface="+mn-ea"/>
                <a:cs typeface="+mn-cs"/>
              </a:rPr>
              <a:t> </a:t>
            </a:r>
            <a:r>
              <a:rPr lang="de-DE" sz="1200" kern="1200" dirty="0" smtClean="0">
                <a:solidFill>
                  <a:schemeClr val="tx1"/>
                </a:solidFill>
                <a:latin typeface="+mn-lt"/>
                <a:ea typeface="+mn-ea"/>
                <a:cs typeface="+mn-cs"/>
              </a:rPr>
              <a:t>Vornehmlich treten lange Wartezeiten in </a:t>
            </a:r>
            <a:r>
              <a:rPr lang="de-DE" sz="1200" b="1" kern="1200" dirty="0" smtClean="0">
                <a:solidFill>
                  <a:schemeClr val="tx1"/>
                </a:solidFill>
                <a:latin typeface="+mn-lt"/>
                <a:ea typeface="+mn-ea"/>
                <a:cs typeface="+mn-cs"/>
              </a:rPr>
              <a:t>Einheitssystem</a:t>
            </a:r>
            <a:r>
              <a:rPr lang="de-DE" sz="1200" kern="1200" dirty="0" smtClean="0">
                <a:solidFill>
                  <a:schemeClr val="tx1"/>
                </a:solidFill>
                <a:latin typeface="+mn-lt"/>
                <a:ea typeface="+mn-ea"/>
                <a:cs typeface="+mn-cs"/>
              </a:rPr>
              <a:t> angelegten Gesundheitssystemen in Erscheinung; dabei insbesondere in</a:t>
            </a:r>
            <a:r>
              <a:rPr lang="de-DE" sz="1200" b="1" kern="1200" dirty="0" smtClean="0">
                <a:solidFill>
                  <a:schemeClr val="tx1"/>
                </a:solidFill>
                <a:latin typeface="+mn-lt"/>
                <a:ea typeface="+mn-ea"/>
                <a:cs typeface="+mn-cs"/>
              </a:rPr>
              <a:t> steuerfinanzierten</a:t>
            </a:r>
            <a:r>
              <a:rPr lang="de-DE" sz="1200" kern="1200" dirty="0" smtClean="0">
                <a:solidFill>
                  <a:schemeClr val="tx1"/>
                </a:solidFill>
                <a:latin typeface="+mn-lt"/>
                <a:ea typeface="+mn-ea"/>
                <a:cs typeface="+mn-cs"/>
              </a:rPr>
              <a:t> Systemen</a:t>
            </a:r>
            <a:r>
              <a:rPr lang="de-DE" sz="1200" kern="1200" baseline="0" dirty="0" smtClean="0">
                <a:solidFill>
                  <a:schemeClr val="tx1"/>
                </a:solidFill>
                <a:latin typeface="+mn-lt"/>
                <a:ea typeface="+mn-ea"/>
                <a:cs typeface="+mn-cs"/>
              </a:rPr>
              <a:t> </a:t>
            </a:r>
            <a:r>
              <a:rPr lang="de-DE" sz="1200" kern="1200" dirty="0" smtClean="0">
                <a:solidFill>
                  <a:schemeClr val="tx1"/>
                </a:solidFill>
                <a:latin typeface="+mn-lt"/>
                <a:ea typeface="+mn-ea"/>
                <a:cs typeface="+mn-cs"/>
              </a:rPr>
              <a:t>(</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a:t>
            </a:r>
            <a:r>
              <a:rPr lang="de-DE" dirty="0" smtClean="0"/>
              <a:t> </a:t>
            </a:r>
            <a:endParaRPr lang="de-D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 Insbesondere in </a:t>
            </a:r>
            <a:r>
              <a:rPr lang="de-DE" sz="1200" b="1" kern="1200" dirty="0" smtClean="0">
                <a:solidFill>
                  <a:schemeClr val="tx1"/>
                </a:solidFill>
                <a:latin typeface="+mn-lt"/>
                <a:ea typeface="+mn-ea"/>
                <a:cs typeface="+mn-cs"/>
              </a:rPr>
              <a:t>öffentlich</a:t>
            </a:r>
            <a:r>
              <a:rPr lang="de-DE" sz="1200" kern="1200" dirty="0" smtClean="0">
                <a:solidFill>
                  <a:schemeClr val="tx1"/>
                </a:solidFill>
                <a:latin typeface="+mn-lt"/>
                <a:ea typeface="+mn-ea"/>
                <a:cs typeface="+mn-cs"/>
              </a:rPr>
              <a:t> finanzierten Gesundheitssystemen werden sogar unterschiedliche Wartezeiten im Hinblick auf </a:t>
            </a:r>
            <a:r>
              <a:rPr lang="de-DE" sz="1200" b="1" kern="1200" dirty="0" smtClean="0">
                <a:solidFill>
                  <a:schemeClr val="tx1"/>
                </a:solidFill>
                <a:latin typeface="+mn-lt"/>
                <a:ea typeface="+mn-ea"/>
                <a:cs typeface="+mn-cs"/>
              </a:rPr>
              <a:t>Einkommen</a:t>
            </a:r>
            <a:r>
              <a:rPr lang="de-DE" sz="1200" kern="1200" dirty="0" smtClean="0">
                <a:solidFill>
                  <a:schemeClr val="tx1"/>
                </a:solidFill>
                <a:latin typeface="+mn-lt"/>
                <a:ea typeface="+mn-ea"/>
                <a:cs typeface="+mn-cs"/>
              </a:rPr>
              <a:t> oder </a:t>
            </a:r>
            <a:r>
              <a:rPr lang="de-DE" sz="1200" b="1" kern="1200" dirty="0" smtClean="0">
                <a:solidFill>
                  <a:schemeClr val="tx1"/>
                </a:solidFill>
                <a:latin typeface="+mn-lt"/>
                <a:ea typeface="+mn-ea"/>
                <a:cs typeface="+mn-cs"/>
              </a:rPr>
              <a:t>Bildung</a:t>
            </a:r>
            <a:r>
              <a:rPr lang="de-DE" sz="1200" kern="1200" dirty="0" smtClean="0">
                <a:solidFill>
                  <a:schemeClr val="tx1"/>
                </a:solidFill>
                <a:latin typeface="+mn-lt"/>
                <a:ea typeface="+mn-ea"/>
                <a:cs typeface="+mn-cs"/>
              </a:rPr>
              <a:t> festgestellt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2014). Tendenziell kann man jedoch mit ziemlicher Deutlichkeit sagen, dass die Länge der Wartezeit von der Dringlichkeit der Intervention abhängig ist: Je dringender die Maßnahme, desto kürzer die Wartezeit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sz="1200" kern="1200" dirty="0" smtClean="0">
                <a:solidFill>
                  <a:schemeClr val="tx1"/>
                </a:solidFill>
                <a:latin typeface="+mn-lt"/>
                <a:ea typeface="+mn-ea"/>
                <a:cs typeface="+mn-cs"/>
              </a:rPr>
              <a:t>Sowohl bei geplanten operativen Eingriffen als auch im Hinblick auf fachärztliche Termine liegen Großbritannien, Schweden, Norwegen, Kanada und Australien hierbei an der Spitze (s. Abb. 1; grün, blau)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a:t>
            </a:r>
            <a:r>
              <a:rPr lang="de-DE" dirty="0" smtClean="0"/>
              <a:t> </a:t>
            </a:r>
          </a:p>
          <a:p>
            <a:r>
              <a:rPr lang="de-DE" sz="1200" kern="1200" dirty="0" smtClean="0">
                <a:solidFill>
                  <a:schemeClr val="tx1"/>
                </a:solidFill>
                <a:latin typeface="+mn-lt"/>
                <a:ea typeface="+mn-ea"/>
                <a:cs typeface="+mn-cs"/>
              </a:rPr>
              <a:t>- Allerdings kommt es in einigen Fällen auch in </a:t>
            </a:r>
            <a:r>
              <a:rPr lang="de-DE" sz="1200" b="1" kern="1200" dirty="0" smtClean="0">
                <a:solidFill>
                  <a:schemeClr val="tx1"/>
                </a:solidFill>
                <a:latin typeface="+mn-lt"/>
                <a:ea typeface="+mn-ea"/>
                <a:cs typeface="+mn-cs"/>
              </a:rPr>
              <a:t>beitragsfinanzierten</a:t>
            </a:r>
            <a:r>
              <a:rPr lang="de-DE" sz="1200" kern="1200" dirty="0" smtClean="0">
                <a:solidFill>
                  <a:schemeClr val="tx1"/>
                </a:solidFill>
                <a:latin typeface="+mn-lt"/>
                <a:ea typeface="+mn-ea"/>
                <a:cs typeface="+mn-cs"/>
              </a:rPr>
              <a:t> Gesundheitssystemen, wie z.B. in Frankreich, zu langen Wartezeiten. Das Land, das im internationalen Vergleich die geringsten Wartezeiten hat, ist  Deutschland mit seinem dualen Krankenversicherungsmarkt. „</a:t>
            </a:r>
            <a:r>
              <a:rPr lang="de-DE" sz="1200" i="1" kern="1200" dirty="0" smtClean="0">
                <a:solidFill>
                  <a:schemeClr val="tx1"/>
                </a:solidFill>
                <a:latin typeface="+mn-lt"/>
                <a:ea typeface="+mn-ea"/>
                <a:cs typeface="+mn-cs"/>
              </a:rPr>
              <a:t>Kürzere</a:t>
            </a:r>
            <a:r>
              <a:rPr lang="de-DE" sz="1200" kern="1200" dirty="0" smtClean="0">
                <a:solidFill>
                  <a:schemeClr val="tx1"/>
                </a:solidFill>
                <a:latin typeface="+mn-lt"/>
                <a:ea typeface="+mn-ea"/>
                <a:cs typeface="+mn-cs"/>
              </a:rPr>
              <a:t> Wartezeiten für PKV-Patienten sind im deutschen Kontext somit eher als Komfortindikator und weniger als Indikator für Versorgungsqualität zu interpretieren.“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2013:41). Damit verfügt Deutschland über eine Sonderstellung, da die meisten OECD-Länder „(…) eine einheitliche, kollektiv über Steuern oder Beiträge finanzierte (Grund-) Absicherung des Krankheitsrisikos für alle Bürger“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113) haben. </a:t>
            </a:r>
          </a:p>
          <a:p>
            <a:pPr>
              <a:buFontTx/>
              <a:buChar char="-"/>
            </a:pPr>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FontTx/>
              <a:buChar char="-"/>
            </a:pPr>
            <a:r>
              <a:rPr lang="de-DE" sz="1200" kern="1200" dirty="0" smtClean="0">
                <a:solidFill>
                  <a:schemeClr val="tx1"/>
                </a:solidFill>
                <a:latin typeface="+mn-lt"/>
                <a:ea typeface="+mn-ea"/>
                <a:cs typeface="+mn-cs"/>
              </a:rPr>
              <a:t>Oftmals wird lediglich die medizinische Grundversorgung – und eben keine vollständige, bedarfsgerechte Versorgung – über </a:t>
            </a:r>
            <a:r>
              <a:rPr lang="de-DE" sz="1200" b="1" kern="1200" dirty="0" smtClean="0">
                <a:solidFill>
                  <a:schemeClr val="tx1"/>
                </a:solidFill>
                <a:latin typeface="+mn-lt"/>
                <a:ea typeface="+mn-ea"/>
                <a:cs typeface="+mn-cs"/>
              </a:rPr>
              <a:t>ein kollektiv finanziertes Krankenversicherungssystem </a:t>
            </a:r>
            <a:r>
              <a:rPr lang="de-DE" sz="1200" kern="1200" dirty="0" smtClean="0">
                <a:solidFill>
                  <a:schemeClr val="tx1"/>
                </a:solidFill>
                <a:latin typeface="+mn-lt"/>
                <a:ea typeface="+mn-ea"/>
                <a:cs typeface="+mn-cs"/>
              </a:rPr>
              <a:t>ermöglicht.                 </a:t>
            </a:r>
          </a:p>
          <a:p>
            <a:pPr>
              <a:buFontTx/>
              <a:buNone/>
            </a:pPr>
            <a:r>
              <a:rPr lang="de-DE" sz="1200" kern="1200" dirty="0" smtClean="0">
                <a:solidFill>
                  <a:schemeClr val="tx1"/>
                </a:solidFill>
                <a:latin typeface="+mn-lt"/>
                <a:ea typeface="+mn-ea"/>
                <a:cs typeface="+mn-cs"/>
              </a:rPr>
              <a:t>- Unterschiedliche Zugangsmöglichkeiten zu medizinischer Versorgung, die sich auch in Ländern mit einer Grundabsicherung im Krankheitsfall ereignen, gehen oftmals mit einer </a:t>
            </a:r>
            <a:r>
              <a:rPr lang="de-DE" sz="1200" b="1" kern="1200" dirty="0" smtClean="0">
                <a:solidFill>
                  <a:schemeClr val="tx1"/>
                </a:solidFill>
                <a:latin typeface="+mn-lt"/>
                <a:ea typeface="+mn-ea"/>
                <a:cs typeface="+mn-cs"/>
              </a:rPr>
              <a:t>Beschränkung der freien Arztwahl, dem „</a:t>
            </a:r>
            <a:r>
              <a:rPr lang="de-DE" sz="1200" b="1" kern="1200" dirty="0" err="1" smtClean="0">
                <a:solidFill>
                  <a:schemeClr val="tx1"/>
                </a:solidFill>
                <a:latin typeface="+mn-lt"/>
                <a:ea typeface="+mn-ea"/>
                <a:cs typeface="+mn-cs"/>
              </a:rPr>
              <a:t>Gatekeeping</a:t>
            </a:r>
            <a:r>
              <a:rPr lang="de-DE" sz="1200" b="1" kern="1200" dirty="0" smtClean="0">
                <a:solidFill>
                  <a:schemeClr val="tx1"/>
                </a:solidFill>
                <a:latin typeface="+mn-lt"/>
                <a:ea typeface="+mn-ea"/>
                <a:cs typeface="+mn-cs"/>
              </a:rPr>
              <a:t>“ durch den Hausarzt und ggf. langen Wartezeiten </a:t>
            </a:r>
            <a:r>
              <a:rPr lang="de-DE" sz="1200" kern="1200" dirty="0" smtClean="0">
                <a:solidFill>
                  <a:schemeClr val="tx1"/>
                </a:solidFill>
                <a:latin typeface="+mn-lt"/>
                <a:ea typeface="+mn-ea"/>
                <a:cs typeface="+mn-cs"/>
              </a:rPr>
              <a:t>einher (s. Tab 2). </a:t>
            </a:r>
          </a:p>
          <a:p>
            <a:pPr>
              <a:buFontTx/>
              <a:buChar char="-"/>
            </a:pPr>
            <a:r>
              <a:rPr lang="de-DE" sz="1200" kern="1200" dirty="0" smtClean="0">
                <a:solidFill>
                  <a:schemeClr val="tx1"/>
                </a:solidFill>
                <a:latin typeface="+mn-lt"/>
                <a:ea typeface="+mn-ea"/>
                <a:cs typeface="+mn-cs"/>
              </a:rPr>
              <a:t>Inwieweit Zwang durch das jeweilige System ausgeübt wird, zeigt sich oftmals in dem Umfang der Patientenfreiheit. Im Bedarfsfall erfolgt </a:t>
            </a:r>
            <a:r>
              <a:rPr lang="de-DE" sz="1200" b="1" kern="1200" dirty="0" smtClean="0">
                <a:solidFill>
                  <a:schemeClr val="tx1"/>
                </a:solidFill>
                <a:latin typeface="+mn-lt"/>
                <a:ea typeface="+mn-ea"/>
                <a:cs typeface="+mn-cs"/>
              </a:rPr>
              <a:t>in vielen OECD-Ländern </a:t>
            </a:r>
            <a:r>
              <a:rPr lang="de-DE" sz="1200" kern="1200" dirty="0" smtClean="0">
                <a:solidFill>
                  <a:schemeClr val="tx1"/>
                </a:solidFill>
                <a:latin typeface="+mn-lt"/>
                <a:ea typeface="+mn-ea"/>
                <a:cs typeface="+mn-cs"/>
              </a:rPr>
              <a:t>eine Hausarzt-, Facharzt oder Krankenhaus-Zuweisung, bei der </a:t>
            </a:r>
            <a:r>
              <a:rPr lang="de-DE" sz="1200" b="1" kern="1200" dirty="0" smtClean="0">
                <a:solidFill>
                  <a:schemeClr val="tx1"/>
                </a:solidFill>
                <a:latin typeface="+mn-lt"/>
                <a:ea typeface="+mn-ea"/>
                <a:cs typeface="+mn-cs"/>
              </a:rPr>
              <a:t>Patienten kein Mitspracherecht </a:t>
            </a:r>
            <a:r>
              <a:rPr lang="de-DE" sz="1200" kern="1200" dirty="0" smtClean="0">
                <a:solidFill>
                  <a:schemeClr val="tx1"/>
                </a:solidFill>
                <a:latin typeface="+mn-lt"/>
                <a:ea typeface="+mn-ea"/>
                <a:cs typeface="+mn-cs"/>
              </a:rPr>
              <a:t>haben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a:t>
            </a:r>
          </a:p>
          <a:p>
            <a:r>
              <a:rPr lang="de-DE" sz="1200" kern="1200" dirty="0" smtClean="0">
                <a:solidFill>
                  <a:schemeClr val="tx1"/>
                </a:solidFill>
                <a:latin typeface="+mn-lt"/>
                <a:ea typeface="+mn-ea"/>
                <a:cs typeface="+mn-cs"/>
              </a:rPr>
              <a:t>- Der ‚Grundversorgung‘ werden in den meisten OECD-Ländern folgende Leistungen zugeordnet:  stationäre Akutversorgung, Behandlungen beim Haus- und Facharzt, Laboruntersuchungen</a:t>
            </a:r>
          </a:p>
          <a:p>
            <a:r>
              <a:rPr lang="de-DE" sz="1200" kern="1200" dirty="0" smtClean="0">
                <a:solidFill>
                  <a:schemeClr val="tx1"/>
                </a:solidFill>
                <a:latin typeface="+mn-lt"/>
                <a:ea typeface="+mn-ea"/>
                <a:cs typeface="+mn-cs"/>
              </a:rPr>
              <a:t>und bildgebende diagnostische Verfahren</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latin typeface="+mn-lt"/>
                <a:ea typeface="+mn-ea"/>
                <a:cs typeface="+mn-cs"/>
              </a:rPr>
              <a:t>Insbesondere in den </a:t>
            </a:r>
            <a:r>
              <a:rPr lang="de-DE" sz="1200" b="1" kern="1200" dirty="0" smtClean="0">
                <a:solidFill>
                  <a:schemeClr val="tx1"/>
                </a:solidFill>
                <a:latin typeface="+mn-lt"/>
                <a:ea typeface="+mn-ea"/>
                <a:cs typeface="+mn-cs"/>
              </a:rPr>
              <a:t>steuerfinanzierten</a:t>
            </a:r>
            <a:r>
              <a:rPr lang="de-DE" sz="1200" kern="1200" dirty="0" smtClean="0">
                <a:solidFill>
                  <a:schemeClr val="tx1"/>
                </a:solidFill>
                <a:latin typeface="+mn-lt"/>
                <a:ea typeface="+mn-ea"/>
                <a:cs typeface="+mn-cs"/>
              </a:rPr>
              <a:t> NHS-Systemen (National </a:t>
            </a:r>
            <a:r>
              <a:rPr lang="de-DE" sz="1200" kern="1200" dirty="0" err="1" smtClean="0">
                <a:solidFill>
                  <a:schemeClr val="tx1"/>
                </a:solidFill>
                <a:latin typeface="+mn-lt"/>
                <a:ea typeface="+mn-ea"/>
                <a:cs typeface="+mn-cs"/>
              </a:rPr>
              <a:t>Health</a:t>
            </a:r>
            <a:r>
              <a:rPr lang="de-DE" sz="1200" kern="1200" dirty="0" smtClean="0">
                <a:solidFill>
                  <a:schemeClr val="tx1"/>
                </a:solidFill>
                <a:latin typeface="+mn-lt"/>
                <a:ea typeface="+mn-ea"/>
                <a:cs typeface="+mn-cs"/>
              </a:rPr>
              <a:t> Service in Großbritannien und Nordirland) existiert das verpflichtende </a:t>
            </a:r>
            <a:r>
              <a:rPr lang="de-DE" sz="1200" kern="1200" dirty="0" err="1" smtClean="0">
                <a:solidFill>
                  <a:schemeClr val="tx1"/>
                </a:solidFill>
                <a:latin typeface="+mn-lt"/>
                <a:ea typeface="+mn-ea"/>
                <a:cs typeface="+mn-cs"/>
              </a:rPr>
              <a:t>Gatekeeping</a:t>
            </a:r>
            <a:r>
              <a:rPr lang="de-DE" sz="1200" kern="1200" dirty="0" smtClean="0">
                <a:solidFill>
                  <a:schemeClr val="tx1"/>
                </a:solidFill>
                <a:latin typeface="+mn-lt"/>
                <a:ea typeface="+mn-ea"/>
                <a:cs typeface="+mn-cs"/>
              </a:rPr>
              <a:t>. In Dänemark, Großbritannien, Italien, den Niederlanden, Norwegen, Portugal, der Slowakei und Spanien sind die Menschen sogar verpflichtet, sich bei einem bestimmten Hausarzt zu registrieren (</a:t>
            </a:r>
            <a:r>
              <a:rPr lang="de-DE" sz="1200" kern="1200" dirty="0" err="1" smtClean="0">
                <a:solidFill>
                  <a:schemeClr val="tx1"/>
                </a:solidFill>
                <a:latin typeface="+mn-lt"/>
                <a:ea typeface="+mn-ea"/>
                <a:cs typeface="+mn-cs"/>
              </a:rPr>
              <a:t>s.Tab</a:t>
            </a:r>
            <a:r>
              <a:rPr lang="de-DE" sz="1200" kern="1200" dirty="0" smtClean="0">
                <a:solidFill>
                  <a:schemeClr val="tx1"/>
                </a:solidFill>
                <a:latin typeface="+mn-lt"/>
                <a:ea typeface="+mn-ea"/>
                <a:cs typeface="+mn-cs"/>
              </a:rPr>
              <a:t>. 2)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kern="1200" dirty="0" smtClean="0">
                <a:solidFill>
                  <a:schemeClr val="tx1"/>
                </a:solidFill>
                <a:latin typeface="+mn-lt"/>
                <a:ea typeface="+mn-ea"/>
                <a:cs typeface="+mn-cs"/>
              </a:rPr>
              <a:t>Vergleichbare Informationen können und sollen politische Diskussionen im Hinblick auf das Phänomen der Wartezeiten in den einzelnen Ländern voranbringen. So können jene Länder ermittelt werden, die geeignete Konzepte zur Wartezeiten-Reduktion erstellt haben und als Vorbild für andere fungieren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kern="1200" dirty="0" smtClean="0">
                <a:solidFill>
                  <a:schemeClr val="tx1"/>
                </a:solidFill>
                <a:latin typeface="+mn-lt"/>
                <a:ea typeface="+mn-ea"/>
                <a:cs typeface="+mn-cs"/>
              </a:rPr>
              <a:t>Darüber hinaus kann im stationären Bereich der </a:t>
            </a:r>
            <a:r>
              <a:rPr lang="de-DE" sz="1200" b="1" kern="1200" dirty="0" smtClean="0">
                <a:solidFill>
                  <a:schemeClr val="tx1"/>
                </a:solidFill>
                <a:latin typeface="+mn-lt"/>
                <a:ea typeface="+mn-ea"/>
                <a:cs typeface="+mn-cs"/>
              </a:rPr>
              <a:t>Zeitpunkt, an dem der Patient von dem entsprechenden Arzt auf die Liste gesetzt </a:t>
            </a:r>
            <a:r>
              <a:rPr lang="de-DE" sz="1200" kern="1200" dirty="0" smtClean="0">
                <a:solidFill>
                  <a:schemeClr val="tx1"/>
                </a:solidFill>
                <a:latin typeface="+mn-lt"/>
                <a:ea typeface="+mn-ea"/>
                <a:cs typeface="+mn-cs"/>
              </a:rPr>
              <a:t>wird (z. B. zeitlicher Abstand zwischen der Entscheidung für eine entsprechende Maßnahme und der Formalität auf die Liste gesetzt zu werden) eine mögliche Fehlerquelle sein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kern="1200" dirty="0" smtClean="0">
                <a:solidFill>
                  <a:schemeClr val="tx1"/>
                </a:solidFill>
                <a:latin typeface="+mn-lt"/>
                <a:ea typeface="+mn-ea"/>
                <a:cs typeface="+mn-cs"/>
              </a:rPr>
              <a:t>Statistiken zur Beurteilung der Ergebnisse, insbesondere, wie die </a:t>
            </a:r>
            <a:r>
              <a:rPr lang="de-DE" sz="1200" b="1" kern="1200" dirty="0" smtClean="0">
                <a:solidFill>
                  <a:schemeClr val="tx1"/>
                </a:solidFill>
                <a:latin typeface="+mn-lt"/>
                <a:ea typeface="+mn-ea"/>
                <a:cs typeface="+mn-cs"/>
              </a:rPr>
              <a:t>Varianz der Wartezeit zwischen den Wartenden </a:t>
            </a:r>
            <a:r>
              <a:rPr lang="de-DE" sz="1200" kern="1200" dirty="0" smtClean="0">
                <a:solidFill>
                  <a:schemeClr val="tx1"/>
                </a:solidFill>
                <a:latin typeface="+mn-lt"/>
                <a:ea typeface="+mn-ea"/>
                <a:cs typeface="+mn-cs"/>
              </a:rPr>
              <a:t>ausfällt, sind wichtige Parameter für einschlägige Aussagen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a:t>
            </a:r>
          </a:p>
          <a:p>
            <a:r>
              <a:rPr lang="de-DE" sz="1200" kern="1200" dirty="0" smtClean="0">
                <a:solidFill>
                  <a:schemeClr val="tx1"/>
                </a:solidFill>
                <a:latin typeface="+mn-lt"/>
                <a:ea typeface="+mn-ea"/>
                <a:cs typeface="+mn-cs"/>
              </a:rPr>
              <a:t>Auch der Aspekt, dass „</a:t>
            </a:r>
            <a:r>
              <a:rPr lang="de-DE" sz="1200" b="1" kern="1200" dirty="0" err="1" smtClean="0">
                <a:solidFill>
                  <a:schemeClr val="tx1"/>
                </a:solidFill>
                <a:latin typeface="+mn-lt"/>
                <a:ea typeface="+mn-ea"/>
                <a:cs typeface="+mn-cs"/>
              </a:rPr>
              <a:t>watching</a:t>
            </a:r>
            <a:r>
              <a:rPr lang="de-DE" sz="1200" b="1" kern="1200" dirty="0" smtClean="0">
                <a:solidFill>
                  <a:schemeClr val="tx1"/>
                </a:solidFill>
                <a:latin typeface="+mn-lt"/>
                <a:ea typeface="+mn-ea"/>
                <a:cs typeface="+mn-cs"/>
              </a:rPr>
              <a:t> </a:t>
            </a:r>
            <a:r>
              <a:rPr lang="de-DE" sz="1200" b="1" kern="1200" dirty="0" err="1" smtClean="0">
                <a:solidFill>
                  <a:schemeClr val="tx1"/>
                </a:solidFill>
                <a:latin typeface="+mn-lt"/>
                <a:ea typeface="+mn-ea"/>
                <a:cs typeface="+mn-cs"/>
              </a:rPr>
              <a:t>waitings</a:t>
            </a:r>
            <a:r>
              <a:rPr lang="de-DE" sz="1200" kern="1200" dirty="0" smtClean="0">
                <a:solidFill>
                  <a:schemeClr val="tx1"/>
                </a:solidFill>
                <a:latin typeface="+mn-lt"/>
                <a:ea typeface="+mn-ea"/>
                <a:cs typeface="+mn-cs"/>
              </a:rPr>
              <a:t>“ nicht der Wartezeit als Rationalisierungsinstrument gleichzusetzen sind sondern diese nur unter regelmäßiger ärztlicher Kontrolle erfolgen, ist von großer Bedeutsamkeit. Hierbei wird geschaut, ob weitere medizinische Interventionen eingeleitet werden müssen oder lediglich eine weitere Beobachtung ausreichend ist. </a:t>
            </a:r>
            <a:r>
              <a:rPr lang="de-DE" sz="1200" b="1" kern="1200" dirty="0" smtClean="0">
                <a:solidFill>
                  <a:schemeClr val="tx1"/>
                </a:solidFill>
                <a:latin typeface="+mn-lt"/>
                <a:ea typeface="+mn-ea"/>
                <a:cs typeface="+mn-cs"/>
              </a:rPr>
              <a:t>Wartezeiten</a:t>
            </a:r>
            <a:r>
              <a:rPr lang="de-DE" sz="1200" kern="1200" dirty="0" smtClean="0">
                <a:solidFill>
                  <a:schemeClr val="tx1"/>
                </a:solidFill>
                <a:latin typeface="+mn-lt"/>
                <a:ea typeface="+mn-ea"/>
                <a:cs typeface="+mn-cs"/>
              </a:rPr>
              <a:t> hingegen entstehen durch Budget- und Ressourcenknappheit und unterliegen keiner regelmäßigen ärztlichen Kontrolle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a:t>
            </a:r>
          </a:p>
          <a:p>
            <a:r>
              <a:rPr lang="de-DE" sz="1200" kern="1200" dirty="0" smtClean="0">
                <a:solidFill>
                  <a:schemeClr val="tx1"/>
                </a:solidFill>
                <a:latin typeface="+mn-lt"/>
                <a:ea typeface="+mn-ea"/>
                <a:cs typeface="+mn-cs"/>
              </a:rPr>
              <a:t>Ein zusätzlicher Punkt, der die Vergleichbarkeit erschweren könnte, wäre die Verwendung </a:t>
            </a:r>
            <a:r>
              <a:rPr lang="de-DE" sz="1200" b="1" kern="1200" dirty="0" smtClean="0">
                <a:solidFill>
                  <a:schemeClr val="tx1"/>
                </a:solidFill>
                <a:latin typeface="+mn-lt"/>
                <a:ea typeface="+mn-ea"/>
                <a:cs typeface="+mn-cs"/>
              </a:rPr>
              <a:t>unterschiedlicher Richtlinien </a:t>
            </a:r>
            <a:r>
              <a:rPr lang="de-DE" sz="1200" kern="1200" dirty="0" smtClean="0">
                <a:solidFill>
                  <a:schemeClr val="tx1"/>
                </a:solidFill>
                <a:latin typeface="+mn-lt"/>
                <a:ea typeface="+mn-ea"/>
                <a:cs typeface="+mn-cs"/>
              </a:rPr>
              <a:t>(ICD-…-CM, ICD-10) für die Definition der medizinischen Interventionen. Ebenfalls bestehen meistens Unterschiede in den internationalen Wartezeiten bei privat und Nicht-Privatpatienten im </a:t>
            </a:r>
            <a:r>
              <a:rPr lang="de-DE" sz="1200" b="1" kern="1200" dirty="0" smtClean="0">
                <a:solidFill>
                  <a:schemeClr val="tx1"/>
                </a:solidFill>
                <a:latin typeface="+mn-lt"/>
                <a:ea typeface="+mn-ea"/>
                <a:cs typeface="+mn-cs"/>
              </a:rPr>
              <a:t>stationären und ambulanten Sektor </a:t>
            </a:r>
            <a:r>
              <a:rPr lang="de-DE" sz="1200" kern="1200" dirty="0" smtClean="0">
                <a:solidFill>
                  <a:schemeClr val="tx1"/>
                </a:solidFill>
                <a:latin typeface="+mn-lt"/>
                <a:ea typeface="+mn-ea"/>
                <a:cs typeface="+mn-cs"/>
              </a:rPr>
              <a:t>sowie bei deren </a:t>
            </a:r>
            <a:r>
              <a:rPr lang="de-DE" sz="1200" b="1" kern="1200" dirty="0" smtClean="0">
                <a:solidFill>
                  <a:schemeClr val="tx1"/>
                </a:solidFill>
                <a:latin typeface="+mn-lt"/>
                <a:ea typeface="+mn-ea"/>
                <a:cs typeface="+mn-cs"/>
              </a:rPr>
              <a:t>Leistungserbringern</a:t>
            </a:r>
            <a:r>
              <a:rPr lang="de-DE" sz="1200" kern="1200" dirty="0" smtClean="0">
                <a:solidFill>
                  <a:schemeClr val="tx1"/>
                </a:solidFill>
                <a:latin typeface="+mn-lt"/>
                <a:ea typeface="+mn-ea"/>
                <a:cs typeface="+mn-cs"/>
              </a:rPr>
              <a:t>, die die Patientenversorgung kombinieren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2014). </a:t>
            </a:r>
          </a:p>
          <a:p>
            <a:r>
              <a:rPr lang="de-DE" sz="1200" b="1" kern="1200" dirty="0" smtClean="0">
                <a:solidFill>
                  <a:schemeClr val="tx1"/>
                </a:solidFill>
                <a:latin typeface="+mn-lt"/>
                <a:ea typeface="+mn-ea"/>
                <a:cs typeface="+mn-cs"/>
              </a:rPr>
              <a:t>Zusammenfassend kann man sagen, dass insbesondere die Definition von Wartezeit (Beginn/Ende der Wartezeit), die Festlegung welche Patienten als wartend erfasst werden, die Darstellung der Wartezeit (Durchschnitt/Mittelwert) sowie die Stichtag- versus Zeitraumbetrachtung im internationalen Vergleich unterschiedlich ausfällt, was zu einer Problematik bei der Vergleichbarkeit von Wartezeiten führen kann (</a:t>
            </a:r>
            <a:r>
              <a:rPr lang="de-DE" sz="1200" b="1" kern="1200" dirty="0" err="1" smtClean="0">
                <a:solidFill>
                  <a:schemeClr val="tx1"/>
                </a:solidFill>
                <a:latin typeface="+mn-lt"/>
                <a:ea typeface="+mn-ea"/>
                <a:cs typeface="+mn-cs"/>
              </a:rPr>
              <a:t>Finkenstädt</a:t>
            </a:r>
            <a:r>
              <a:rPr lang="de-DE" sz="1200" b="1" kern="1200" dirty="0" smtClean="0">
                <a:solidFill>
                  <a:schemeClr val="tx1"/>
                </a:solidFill>
                <a:latin typeface="+mn-lt"/>
                <a:ea typeface="+mn-ea"/>
                <a:cs typeface="+mn-cs"/>
              </a:rPr>
              <a:t>, Niehaus 2013).</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92500" lnSpcReduction="10000"/>
          </a:bodyPr>
          <a:lstStyle/>
          <a:p>
            <a:r>
              <a:rPr lang="de-DE" sz="1200" kern="1200" dirty="0" smtClean="0">
                <a:solidFill>
                  <a:schemeClr val="tx1"/>
                </a:solidFill>
                <a:latin typeface="+mn-lt"/>
                <a:ea typeface="+mn-ea"/>
                <a:cs typeface="+mn-cs"/>
              </a:rPr>
              <a:t>OECD-Länder tendieren wie erwähnt, zu unterschiedlichen Ansätzen, Wartezeiten zu messen, zu dokumentieren und diese für </a:t>
            </a:r>
            <a:r>
              <a:rPr lang="de-DE" sz="1200" kern="1200" dirty="0" err="1" smtClean="0">
                <a:solidFill>
                  <a:schemeClr val="tx1"/>
                </a:solidFill>
                <a:latin typeface="+mn-lt"/>
                <a:ea typeface="+mn-ea"/>
                <a:cs typeface="+mn-cs"/>
              </a:rPr>
              <a:t>Benchmarking</a:t>
            </a:r>
            <a:r>
              <a:rPr lang="de-DE" sz="1200" kern="1200" dirty="0" smtClean="0">
                <a:solidFill>
                  <a:schemeClr val="tx1"/>
                </a:solidFill>
                <a:latin typeface="+mn-lt"/>
                <a:ea typeface="+mn-ea"/>
                <a:cs typeface="+mn-cs"/>
              </a:rPr>
              <a:t> oder für regulatorische Absichten zu verwerten. In einigen Ländern gibt es zum Beispiel „transparente Wartelisten“, in denen Wartezeiten offiziell erfasst und Teilaspekte davon veröffentlicht werden („explizite Rationierung“). Andere Länder hingegen verfügen zwar über offizielle Wartelisten, veröffentlichen jedoch keinerlei Angaben oder aber es bestehen, wie z.B. in Deutschland, keine Wartelisten und dementsprechend auch keinerlei Veröffentlichungen („implizite Rationierung“). In Deutschland geben allerdings Umfragen Auskunft über die durchschnittlichen Wartezeiten und dass diese in Abhängigkeit zu der Versicherungsart stehen: Das Ergebnis der TK-Studie zeigt, dass 9 von 10 Versicherten mit der Wartezeit auf einen Arzttermin zufrieden sind. Darüber hinaus haben sich ebenfalls über 2/3 positiv im Hinblick auf die Wartezeit innerhalb der Praxis. Eine im Auftrag der BKK durchgeführten Studie konnte bestätigen, dass die Wartezeiten nur selten als Problem empfunden wurden (</a:t>
            </a:r>
            <a:r>
              <a:rPr lang="de-DE" sz="1200" kern="1200" dirty="0" err="1" smtClean="0">
                <a:solidFill>
                  <a:schemeClr val="tx1"/>
                </a:solidFill>
                <a:latin typeface="+mn-lt"/>
                <a:ea typeface="+mn-ea"/>
                <a:cs typeface="+mn-cs"/>
              </a:rPr>
              <a:t>Siciliani</a:t>
            </a:r>
            <a:r>
              <a:rPr lang="de-DE" sz="1200" kern="1200" dirty="0" smtClean="0">
                <a:solidFill>
                  <a:schemeClr val="tx1"/>
                </a:solidFill>
                <a:latin typeface="+mn-lt"/>
                <a:ea typeface="+mn-ea"/>
                <a:cs typeface="+mn-cs"/>
              </a:rPr>
              <a:t> et al. 2013, </a:t>
            </a:r>
            <a:r>
              <a:rPr lang="de-DE" sz="1200" kern="1200" dirty="0" err="1" smtClean="0">
                <a:solidFill>
                  <a:schemeClr val="tx1"/>
                </a:solidFill>
                <a:latin typeface="+mn-lt"/>
                <a:ea typeface="+mn-ea"/>
                <a:cs typeface="+mn-cs"/>
              </a:rPr>
              <a:t>www</a:t>
            </a:r>
            <a:r>
              <a:rPr lang="de-DE" sz="1200" kern="1200" dirty="0" smtClean="0">
                <a:solidFill>
                  <a:schemeClr val="tx1"/>
                </a:solidFill>
                <a:latin typeface="+mn-lt"/>
                <a:ea typeface="+mn-ea"/>
                <a:cs typeface="+mn-cs"/>
              </a:rPr>
              <a:t>.;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a:t>
            </a:r>
          </a:p>
          <a:p>
            <a:r>
              <a:rPr lang="de-DE" sz="1200" kern="1200" dirty="0" smtClean="0">
                <a:solidFill>
                  <a:schemeClr val="tx1"/>
                </a:solidFill>
                <a:latin typeface="+mn-lt"/>
                <a:ea typeface="+mn-ea"/>
                <a:cs typeface="+mn-cs"/>
              </a:rPr>
              <a:t> </a:t>
            </a:r>
          </a:p>
          <a:p>
            <a:r>
              <a:rPr lang="de-DE" sz="1200" kern="1200" dirty="0" smtClean="0">
                <a:solidFill>
                  <a:schemeClr val="tx1"/>
                </a:solidFill>
                <a:latin typeface="+mn-lt"/>
                <a:ea typeface="+mn-ea"/>
                <a:cs typeface="+mn-cs"/>
              </a:rPr>
              <a:t>Lediglich 14 OECD-Länder geben offizielle, im Internet abrufbare Angaben zu Wartezeiten an, wobei jedoch nur in drei Fällen transparente Wartelisten vorhanden sind, aus denen eine entsprechende Anzahl der wartenden Patienten pro Einrichtung hervorgehen (Tab. 4). </a:t>
            </a:r>
            <a:r>
              <a:rPr lang="de-DE" sz="1200" b="1" kern="1200" dirty="0" smtClean="0">
                <a:solidFill>
                  <a:schemeClr val="tx1"/>
                </a:solidFill>
                <a:latin typeface="+mn-lt"/>
                <a:ea typeface="+mn-ea"/>
                <a:cs typeface="+mn-cs"/>
              </a:rPr>
              <a:t>Keine behördlichen Informationen zu Wartezeiten </a:t>
            </a:r>
            <a:r>
              <a:rPr lang="de-DE" sz="1200" kern="1200" dirty="0" smtClean="0">
                <a:solidFill>
                  <a:schemeClr val="tx1"/>
                </a:solidFill>
                <a:latin typeface="+mn-lt"/>
                <a:ea typeface="+mn-ea"/>
                <a:cs typeface="+mn-cs"/>
              </a:rPr>
              <a:t>sind in Belgien, Chile, Deutschland, Frankreich, Griechenland, Island, Irland, Israel, Japan, Korea, Luxemburg, Mexiko, Österreich, Schweiz, Slowakei, Slowenien, Tschechien, Türkei, Ungarn und den USA verfügbar. </a:t>
            </a:r>
            <a:r>
              <a:rPr lang="de-DE" sz="1200" b="1" kern="1200" dirty="0" smtClean="0">
                <a:solidFill>
                  <a:schemeClr val="tx1"/>
                </a:solidFill>
                <a:latin typeface="+mn-lt"/>
                <a:ea typeface="+mn-ea"/>
                <a:cs typeface="+mn-cs"/>
              </a:rPr>
              <a:t>Offizielle Wartezeitenstatistiken</a:t>
            </a:r>
            <a:r>
              <a:rPr lang="de-DE" sz="1200" kern="1200" dirty="0" smtClean="0">
                <a:solidFill>
                  <a:schemeClr val="tx1"/>
                </a:solidFill>
                <a:latin typeface="+mn-lt"/>
                <a:ea typeface="+mn-ea"/>
                <a:cs typeface="+mn-cs"/>
              </a:rPr>
              <a:t> gibt es zumeist nur in den Ländern, „die die Absicherung im Krankheitsfall über ein steuerfinanziertes nationales Einheitssystem organisieren. Nur die Niederlande und Polen kennen offizielle Wartezeiten, verfügen aber über ein beitragsfinanziertes Gesundheitssystem.“ (</a:t>
            </a:r>
            <a:r>
              <a:rPr lang="de-DE" sz="1200" kern="1200" dirty="0" err="1" smtClean="0">
                <a:solidFill>
                  <a:schemeClr val="tx1"/>
                </a:solidFill>
                <a:latin typeface="+mn-lt"/>
                <a:ea typeface="+mn-ea"/>
                <a:cs typeface="+mn-cs"/>
              </a:rPr>
              <a:t>Finkenstädt</a:t>
            </a:r>
            <a:r>
              <a:rPr lang="de-DE" sz="1200" kern="1200" dirty="0" smtClean="0">
                <a:solidFill>
                  <a:schemeClr val="tx1"/>
                </a:solidFill>
                <a:latin typeface="+mn-lt"/>
                <a:ea typeface="+mn-ea"/>
                <a:cs typeface="+mn-cs"/>
              </a:rPr>
              <a:t>, Niehaus 2013: 20) </a:t>
            </a:r>
          </a:p>
          <a:p>
            <a:r>
              <a:rPr lang="de-DE" sz="1200" kern="1200" dirty="0" smtClean="0">
                <a:solidFill>
                  <a:schemeClr val="tx1"/>
                </a:solidFill>
                <a:latin typeface="+mn-lt"/>
                <a:ea typeface="+mn-ea"/>
                <a:cs typeface="+mn-cs"/>
              </a:rPr>
              <a:t> </a:t>
            </a:r>
          </a:p>
          <a:p>
            <a:endParaRPr lang="de-DE" dirty="0"/>
          </a:p>
        </p:txBody>
      </p:sp>
      <p:sp>
        <p:nvSpPr>
          <p:cNvPr id="4" name="Foliennummernplatzhalter 3"/>
          <p:cNvSpPr>
            <a:spLocks noGrp="1"/>
          </p:cNvSpPr>
          <p:nvPr>
            <p:ph type="sldNum" sz="quarter" idx="10"/>
          </p:nvPr>
        </p:nvSpPr>
        <p:spPr/>
        <p:txBody>
          <a:bodyPr/>
          <a:lstStyle/>
          <a:p>
            <a:fld id="{71336662-835C-4741-8636-15E6008D45A1}" type="slidenum">
              <a:rPr lang="de-DE" smtClean="0"/>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0115E32C-CF01-4939-8C14-4860F8432876}" type="datetimeFigureOut">
              <a:rPr lang="de-DE" smtClean="0"/>
              <a:pPr/>
              <a:t>08.04.16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15E32C-CF01-4939-8C14-4860F8432876}" type="datetimeFigureOut">
              <a:rPr lang="de-DE" smtClean="0"/>
              <a:pPr/>
              <a:t>08.04.16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15E32C-CF01-4939-8C14-4860F8432876}" type="datetimeFigureOut">
              <a:rPr lang="de-DE" smtClean="0"/>
              <a:pPr/>
              <a:t>08.04.16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0115E32C-CF01-4939-8C14-4860F8432876}" type="datetimeFigureOut">
              <a:rPr lang="de-DE" smtClean="0"/>
              <a:pPr/>
              <a:t>08.04.16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0115E32C-CF01-4939-8C14-4860F8432876}" type="datetimeFigureOut">
              <a:rPr lang="de-DE" smtClean="0"/>
              <a:pPr/>
              <a:t>08.04.16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0115E32C-CF01-4939-8C14-4860F8432876}" type="datetimeFigureOut">
              <a:rPr lang="de-DE" smtClean="0"/>
              <a:pPr/>
              <a:t>08.04.16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0115E32C-CF01-4939-8C14-4860F8432876}" type="datetimeFigureOut">
              <a:rPr lang="de-DE" smtClean="0"/>
              <a:pPr/>
              <a:t>08.04.16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0115E32C-CF01-4939-8C14-4860F8432876}" type="datetimeFigureOut">
              <a:rPr lang="de-DE" smtClean="0"/>
              <a:pPr/>
              <a:t>08.04.16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115E32C-CF01-4939-8C14-4860F8432876}" type="datetimeFigureOut">
              <a:rPr lang="de-DE" smtClean="0"/>
              <a:pPr/>
              <a:t>08.04.16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115E32C-CF01-4939-8C14-4860F8432876}" type="datetimeFigureOut">
              <a:rPr lang="de-DE" smtClean="0"/>
              <a:pPr/>
              <a:t>08.04.16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0115E32C-CF01-4939-8C14-4860F8432876}" type="datetimeFigureOut">
              <a:rPr lang="de-DE" smtClean="0"/>
              <a:pPr/>
              <a:t>08.04.16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381D918-BECD-4A64-B511-5A4A36549CAA}"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5E32C-CF01-4939-8C14-4860F8432876}" type="datetimeFigureOut">
              <a:rPr lang="de-DE" smtClean="0"/>
              <a:pPr/>
              <a:t>08.04.16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1D918-BECD-4A64-B511-5A4A36549CAA}"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png"/><Relationship Id="rId1" Type="http://schemas.openxmlformats.org/officeDocument/2006/relationships/slideLayout" Target="../slideLayouts/slideLayout4.xml"/><Relationship Id="rId2"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erzteblatt.de/nachrichten/63157/Ausmass-der-humanitaeren-Krise-in-Griechenland-schockiert-Aerztedelegation" TargetMode="External"/><Relationship Id="rId3" Type="http://schemas.openxmlformats.org/officeDocument/2006/relationships/hyperlink" Target="http://dx.doi.org/10.1787/5k3w9t84b2kf-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4" Type="http://schemas.openxmlformats.org/officeDocument/2006/relationships/image" Target="../media/image5.emf"/><Relationship Id="rId5"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t>Wartezeitenvergleich zwischen Deutschland und den übrigen OECD-Ländern</a:t>
            </a:r>
            <a:endParaRPr lang="de-DE" dirty="0"/>
          </a:p>
        </p:txBody>
      </p:sp>
      <p:sp>
        <p:nvSpPr>
          <p:cNvPr id="3" name="Untertitel 2"/>
          <p:cNvSpPr>
            <a:spLocks noGrp="1"/>
          </p:cNvSpPr>
          <p:nvPr>
            <p:ph type="subTitle" idx="1"/>
          </p:nvPr>
        </p:nvSpPr>
        <p:spPr/>
        <p:txBody>
          <a:bodyPr/>
          <a:lstStyle/>
          <a:p>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Länder, die über offizielle Statistiken zu Wartezeiten verfügen (2/2)</a:t>
            </a:r>
            <a:endParaRPr lang="de-DE" dirty="0"/>
          </a:p>
        </p:txBody>
      </p:sp>
      <p:pic>
        <p:nvPicPr>
          <p:cNvPr id="4" name="Inhaltsplatzhalter 3"/>
          <p:cNvPicPr>
            <a:picLocks noGrp="1"/>
          </p:cNvPicPr>
          <p:nvPr>
            <p:ph sz="half" idx="1"/>
          </p:nvPr>
        </p:nvPicPr>
        <p:blipFill>
          <a:blip r:embed="rId2" cstate="print"/>
          <a:stretch>
            <a:fillRect/>
          </a:stretch>
        </p:blipFill>
        <p:spPr bwMode="auto">
          <a:xfrm>
            <a:off x="870984" y="1600200"/>
            <a:ext cx="3211032" cy="4525963"/>
          </a:xfrm>
          <a:prstGeom prst="rect">
            <a:avLst/>
          </a:prstGeom>
          <a:noFill/>
          <a:ln w="9525">
            <a:noFill/>
            <a:miter lim="800000"/>
            <a:headEnd/>
            <a:tailEnd/>
          </a:ln>
        </p:spPr>
      </p:pic>
      <p:pic>
        <p:nvPicPr>
          <p:cNvPr id="6" name="Inhaltsplatzhalter 5"/>
          <p:cNvPicPr>
            <a:picLocks noGrp="1"/>
          </p:cNvPicPr>
          <p:nvPr>
            <p:ph sz="half" idx="2"/>
          </p:nvPr>
        </p:nvPicPr>
        <p:blipFill>
          <a:blip r:embed="rId3" cstate="print"/>
          <a:srcRect/>
          <a:stretch>
            <a:fillRect/>
          </a:stretch>
        </p:blipFill>
        <p:spPr bwMode="auto">
          <a:xfrm>
            <a:off x="4644008" y="2204864"/>
            <a:ext cx="3960440" cy="1080120"/>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4644008" y="1556792"/>
            <a:ext cx="3975425" cy="612000"/>
          </a:xfrm>
          <a:prstGeom prst="rect">
            <a:avLst/>
          </a:prstGeom>
          <a:noFill/>
          <a:ln w="9525">
            <a:noFill/>
            <a:miter lim="800000"/>
            <a:headEnd/>
            <a:tailEnd/>
          </a:ln>
        </p:spPr>
      </p:pic>
      <p:sp>
        <p:nvSpPr>
          <p:cNvPr id="1028" name="Rectangle 4"/>
          <p:cNvSpPr>
            <a:spLocks noChangeArrowheads="1"/>
          </p:cNvSpPr>
          <p:nvPr/>
        </p:nvSpPr>
        <p:spPr bwMode="auto">
          <a:xfrm>
            <a:off x="4572000" y="3573016"/>
            <a:ext cx="4320480" cy="6001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 3: OECD: Erfassung der Wartezeiten. Darstellung nach </a:t>
            </a:r>
            <a:r>
              <a:rPr kumimoji="0" lang="de-DE" sz="11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Finkenstädt</a:t>
            </a:r>
            <a:r>
              <a:rPr kumimoji="0" lang="de-DE"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Niehaus 2013: 18-19 auf Basis einer Online-Recherche auf den Seiten der öffentlichen Behörden der einzelnen OECD-Länder.</a:t>
            </a:r>
            <a:endParaRPr kumimoji="0" lang="de-DE"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Länder, die nicht über offizielle Statistiken zu Wartezeiten verfügen</a:t>
            </a:r>
            <a:endParaRPr lang="de-DE" dirty="0"/>
          </a:p>
        </p:txBody>
      </p:sp>
      <p:sp>
        <p:nvSpPr>
          <p:cNvPr id="3" name="Inhaltsplatzhalter 2"/>
          <p:cNvSpPr>
            <a:spLocks noGrp="1"/>
          </p:cNvSpPr>
          <p:nvPr>
            <p:ph idx="1"/>
          </p:nvPr>
        </p:nvSpPr>
        <p:spPr>
          <a:xfrm>
            <a:off x="457200" y="1772816"/>
            <a:ext cx="8229600" cy="4353347"/>
          </a:xfrm>
        </p:spPr>
        <p:txBody>
          <a:bodyPr/>
          <a:lstStyle/>
          <a:p>
            <a:r>
              <a:rPr lang="de-DE" dirty="0" smtClean="0"/>
              <a:t>OECD-Länder mit beitragsfinanzierten Krankenversicherungssystemen </a:t>
            </a:r>
            <a:r>
              <a:rPr lang="de-DE" dirty="0" smtClean="0">
                <a:sym typeface="Wingdings" pitchFamily="2" charset="2"/>
              </a:rPr>
              <a:t></a:t>
            </a:r>
            <a:r>
              <a:rPr lang="de-DE" dirty="0" smtClean="0"/>
              <a:t> sehr selten offizielle Statistiken zu Wartezeiten</a:t>
            </a:r>
          </a:p>
          <a:p>
            <a:pPr>
              <a:buFont typeface="Wingdings" pitchFamily="2" charset="2"/>
              <a:buChar char="Ø"/>
            </a:pPr>
            <a:r>
              <a:rPr lang="de-DE" dirty="0" smtClean="0"/>
              <a:t>Frankreich </a:t>
            </a:r>
          </a:p>
          <a:p>
            <a:pPr>
              <a:buFont typeface="Wingdings" pitchFamily="2" charset="2"/>
              <a:buChar char="Ø"/>
            </a:pPr>
            <a:r>
              <a:rPr lang="de-DE" dirty="0" smtClean="0"/>
              <a:t>Österreich</a:t>
            </a:r>
            <a:endParaRPr lang="de-DE" dirty="0"/>
          </a:p>
        </p:txBody>
      </p:sp>
      <p:sp>
        <p:nvSpPr>
          <p:cNvPr id="4" name="Textfeld 3"/>
          <p:cNvSpPr txBox="1"/>
          <p:nvPr/>
        </p:nvSpPr>
        <p:spPr>
          <a:xfrm>
            <a:off x="4427984" y="6093296"/>
            <a:ext cx="3888432" cy="369332"/>
          </a:xfrm>
          <a:prstGeom prst="rect">
            <a:avLst/>
          </a:prstGeom>
          <a:noFill/>
        </p:spPr>
        <p:txBody>
          <a:bodyPr wrap="square" rtlCol="0">
            <a:spAutoFit/>
          </a:bodyPr>
          <a:lstStyle/>
          <a:p>
            <a:r>
              <a:rPr lang="de-DE" dirty="0" smtClean="0">
                <a:latin typeface="Calibri" pitchFamily="34" charset="0"/>
                <a:ea typeface="Calibri" pitchFamily="34" charset="0"/>
                <a:cs typeface="Times New Roman" pitchFamily="18" charset="0"/>
              </a:rPr>
              <a:t>(</a:t>
            </a:r>
            <a:r>
              <a:rPr lang="de-DE" dirty="0" err="1" smtClean="0">
                <a:latin typeface="Calibri" pitchFamily="34" charset="0"/>
                <a:ea typeface="Calibri" pitchFamily="34" charset="0"/>
                <a:cs typeface="Times New Roman" pitchFamily="18" charset="0"/>
              </a:rPr>
              <a:t>Finkenstädt</a:t>
            </a:r>
            <a:r>
              <a:rPr lang="de-DE" dirty="0" smtClean="0">
                <a:latin typeface="Calibri" pitchFamily="34" charset="0"/>
                <a:ea typeface="Calibri" pitchFamily="34" charset="0"/>
                <a:cs typeface="Times New Roman" pitchFamily="18" charset="0"/>
              </a:rPr>
              <a:t>, Niehaus 2013)</a:t>
            </a:r>
            <a:endParaRPr lang="de-DE"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Intervention zur Reduktion von Wartezeiten</a:t>
            </a:r>
            <a:endParaRPr lang="de-DE" dirty="0"/>
          </a:p>
        </p:txBody>
      </p:sp>
      <p:sp>
        <p:nvSpPr>
          <p:cNvPr id="3" name="Inhaltsplatzhalter 2"/>
          <p:cNvSpPr>
            <a:spLocks noGrp="1"/>
          </p:cNvSpPr>
          <p:nvPr>
            <p:ph idx="1"/>
          </p:nvPr>
        </p:nvSpPr>
        <p:spPr/>
        <p:txBody>
          <a:bodyPr>
            <a:normAutofit fontScale="70000" lnSpcReduction="20000"/>
          </a:bodyPr>
          <a:lstStyle/>
          <a:p>
            <a:r>
              <a:rPr lang="de-DE" sz="3400" dirty="0" smtClean="0"/>
              <a:t>Am vielversprechendsten im Kontext der Reduktion von Wartezeiten: </a:t>
            </a:r>
            <a:r>
              <a:rPr lang="de-DE" sz="3400" b="1" dirty="0" smtClean="0"/>
              <a:t>Interventionen mit gut zugänglichen Diensten </a:t>
            </a:r>
            <a:r>
              <a:rPr lang="de-DE" sz="3400" dirty="0" smtClean="0"/>
              <a:t>(offener Zugang oder direkte Terminoptionen / Überweisungen). </a:t>
            </a:r>
          </a:p>
          <a:p>
            <a:r>
              <a:rPr lang="de-DE" sz="3400" dirty="0" smtClean="0"/>
              <a:t>Auch konnten einige </a:t>
            </a:r>
            <a:r>
              <a:rPr lang="de-DE" sz="3400" b="1" dirty="0" smtClean="0"/>
              <a:t>politische Initiativen </a:t>
            </a:r>
            <a:r>
              <a:rPr lang="de-DE" sz="3400" dirty="0" smtClean="0"/>
              <a:t>- inklusive den höheren Ausgaben, Zielansetzungen und </a:t>
            </a:r>
            <a:r>
              <a:rPr lang="de-DE" sz="3400" dirty="0" err="1" smtClean="0"/>
              <a:t>Anreizmechanismen</a:t>
            </a:r>
            <a:r>
              <a:rPr lang="de-DE" sz="3400" dirty="0" smtClean="0"/>
              <a:t>, die ein höheres Aktivitätslevel belohnen – verzeichnet werden.</a:t>
            </a:r>
          </a:p>
          <a:p>
            <a:r>
              <a:rPr lang="de-DE" sz="3400" dirty="0" smtClean="0"/>
              <a:t>Studie von 2014: in den meisten der 12 untersuchten OECD-Ländern </a:t>
            </a:r>
            <a:r>
              <a:rPr lang="de-DE" sz="3400" dirty="0" smtClean="0">
                <a:sym typeface="Wingdings" pitchFamily="2" charset="2"/>
              </a:rPr>
              <a:t> </a:t>
            </a:r>
            <a:r>
              <a:rPr lang="de-DE" sz="3400" dirty="0" smtClean="0"/>
              <a:t>über Jahre: </a:t>
            </a:r>
            <a:r>
              <a:rPr lang="de-DE" sz="3400" b="1" dirty="0" smtClean="0"/>
              <a:t>relative Stabilität im Hinblick auf die Wartezeiten</a:t>
            </a:r>
            <a:r>
              <a:rPr lang="de-DE" sz="3400" dirty="0" smtClean="0"/>
              <a:t> bei den </a:t>
            </a:r>
            <a:r>
              <a:rPr lang="de-DE" sz="3400" i="1" dirty="0" smtClean="0"/>
              <a:t>spezifischen elektiven Verfahren</a:t>
            </a:r>
            <a:r>
              <a:rPr lang="de-DE" sz="3400" dirty="0" smtClean="0"/>
              <a:t>                    </a:t>
            </a:r>
            <a:r>
              <a:rPr lang="de-DE" sz="3400" dirty="0" smtClean="0">
                <a:sym typeface="Wingdings" pitchFamily="2" charset="2"/>
              </a:rPr>
              <a:t></a:t>
            </a:r>
            <a:r>
              <a:rPr lang="de-DE" sz="3400" dirty="0" smtClean="0"/>
              <a:t> Speziell UK, Finnland, Dänemark, Portugal, Spanien: relativ starker Wartezeiten-Rückgang im Vergleich zu Beginn der 2000er.</a:t>
            </a:r>
            <a:r>
              <a:rPr lang="de-DE" dirty="0" smtClean="0"/>
              <a:t> </a:t>
            </a:r>
          </a:p>
          <a:p>
            <a:endParaRPr lang="de-DE" dirty="0"/>
          </a:p>
        </p:txBody>
      </p:sp>
      <p:sp>
        <p:nvSpPr>
          <p:cNvPr id="4" name="Textfeld 3"/>
          <p:cNvSpPr txBox="1"/>
          <p:nvPr/>
        </p:nvSpPr>
        <p:spPr>
          <a:xfrm>
            <a:off x="1907704" y="6021288"/>
            <a:ext cx="6768752" cy="369332"/>
          </a:xfrm>
          <a:prstGeom prst="rect">
            <a:avLst/>
          </a:prstGeom>
          <a:noFill/>
        </p:spPr>
        <p:txBody>
          <a:bodyPr wrap="square" rtlCol="0">
            <a:spAutoFit/>
          </a:bodyPr>
          <a:lstStyle/>
          <a:p>
            <a:r>
              <a:rPr lang="de-DE" dirty="0" smtClean="0"/>
              <a:t>(</a:t>
            </a:r>
            <a:r>
              <a:rPr lang="de-DE" dirty="0" err="1" smtClean="0"/>
              <a:t>Ballini</a:t>
            </a:r>
            <a:r>
              <a:rPr lang="de-DE" dirty="0" smtClean="0"/>
              <a:t> et al. 2015, </a:t>
            </a:r>
            <a:r>
              <a:rPr lang="de-DE" dirty="0" err="1" smtClean="0"/>
              <a:t>Siciliani</a:t>
            </a:r>
            <a:r>
              <a:rPr lang="de-DE" dirty="0" smtClean="0"/>
              <a:t> et al. 2013, </a:t>
            </a:r>
            <a:r>
              <a:rPr lang="de-DE" dirty="0" err="1" smtClean="0"/>
              <a:t>www</a:t>
            </a:r>
            <a:r>
              <a:rPr lang="de-DE" dirty="0" smtClean="0"/>
              <a:t>., </a:t>
            </a:r>
            <a:r>
              <a:rPr lang="de-DE" dirty="0" err="1" smtClean="0"/>
              <a:t>Siciliani</a:t>
            </a:r>
            <a:r>
              <a:rPr lang="de-DE" dirty="0" smtClean="0"/>
              <a:t> et al. 2014 )</a:t>
            </a:r>
            <a:endParaRPr lang="de-DE"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Ergebnisse</a:t>
            </a:r>
            <a:endParaRPr lang="de-DE" dirty="0"/>
          </a:p>
        </p:txBody>
      </p:sp>
      <p:sp>
        <p:nvSpPr>
          <p:cNvPr id="3" name="Inhaltsplatzhalter 2"/>
          <p:cNvSpPr>
            <a:spLocks noGrp="1"/>
          </p:cNvSpPr>
          <p:nvPr>
            <p:ph idx="1"/>
          </p:nvPr>
        </p:nvSpPr>
        <p:spPr>
          <a:xfrm>
            <a:off x="457200" y="1268760"/>
            <a:ext cx="8229600" cy="4709120"/>
          </a:xfrm>
        </p:spPr>
        <p:txBody>
          <a:bodyPr>
            <a:noAutofit/>
          </a:bodyPr>
          <a:lstStyle/>
          <a:p>
            <a:r>
              <a:rPr lang="de-DE" sz="1800" dirty="0" smtClean="0">
                <a:solidFill>
                  <a:srgbClr val="FF0000"/>
                </a:solidFill>
              </a:rPr>
              <a:t>Wartezeitenproblematik in Deutschland vs. weiteren OECD-Ländern </a:t>
            </a:r>
            <a:r>
              <a:rPr lang="de-DE" sz="1800" dirty="0" smtClean="0">
                <a:solidFill>
                  <a:srgbClr val="FF0000"/>
                </a:solidFill>
                <a:sym typeface="Wingdings" pitchFamily="2" charset="2"/>
              </a:rPr>
              <a:t></a:t>
            </a:r>
            <a:r>
              <a:rPr lang="de-DE" sz="1800" dirty="0" smtClean="0">
                <a:solidFill>
                  <a:srgbClr val="FF0000"/>
                </a:solidFill>
              </a:rPr>
              <a:t> lässt sich deutlich widerlegen</a:t>
            </a:r>
            <a:r>
              <a:rPr lang="de-DE" sz="1800" dirty="0" smtClean="0"/>
              <a:t>. </a:t>
            </a:r>
          </a:p>
          <a:p>
            <a:r>
              <a:rPr lang="de-DE" sz="1800" dirty="0" smtClean="0"/>
              <a:t>Antwort auf lange Wartezeiten und dem damit verbundenen erschwerten Zugang zum Wunscharzt besteht international gesehen oftmals in einer </a:t>
            </a:r>
            <a:r>
              <a:rPr lang="de-DE" sz="1800" b="1" dirty="0" smtClean="0"/>
              <a:t>duplizierenden Zusatzversicherung</a:t>
            </a:r>
            <a:r>
              <a:rPr lang="de-DE" sz="1800" dirty="0" smtClean="0"/>
              <a:t>.</a:t>
            </a:r>
          </a:p>
          <a:p>
            <a:r>
              <a:rPr lang="de-DE" sz="1800" dirty="0" smtClean="0"/>
              <a:t>Gewöhnliche politische Strategien zur Wartezeitenreduktion: Einführung maximaler Wartezeiten; zunehmend mit unterschiedlichen ökonomischen Anreizen und Ressourcenanstieg kombiniert. </a:t>
            </a:r>
          </a:p>
          <a:p>
            <a:pPr>
              <a:buNone/>
            </a:pPr>
            <a:r>
              <a:rPr lang="de-DE" sz="1800" dirty="0" smtClean="0">
                <a:sym typeface="Wingdings" pitchFamily="2" charset="2"/>
              </a:rPr>
              <a:t>	</a:t>
            </a:r>
            <a:r>
              <a:rPr lang="de-DE" sz="1800" dirty="0" smtClean="0"/>
              <a:t>Option: maximale </a:t>
            </a:r>
            <a:r>
              <a:rPr lang="de-DE" sz="1800" b="1" dirty="0" smtClean="0"/>
              <a:t>Wartezeiten-Garantien</a:t>
            </a:r>
            <a:r>
              <a:rPr lang="de-DE" sz="1800" dirty="0" smtClean="0"/>
              <a:t> als Ziele (England, Finnland).</a:t>
            </a:r>
          </a:p>
          <a:p>
            <a:pPr>
              <a:buNone/>
            </a:pPr>
            <a:r>
              <a:rPr lang="de-DE" sz="1800" dirty="0" smtClean="0">
                <a:sym typeface="Wingdings" pitchFamily="2" charset="2"/>
              </a:rPr>
              <a:t>	 </a:t>
            </a:r>
            <a:r>
              <a:rPr lang="de-DE" sz="1800" dirty="0" smtClean="0"/>
              <a:t>dennoch nur </a:t>
            </a:r>
            <a:r>
              <a:rPr lang="de-DE" sz="1800" b="1" dirty="0" smtClean="0"/>
              <a:t>bedingt effektive, durchsetzbare und transferierbare, wirksame Methoden</a:t>
            </a:r>
            <a:r>
              <a:rPr lang="de-DE" sz="1800" dirty="0" smtClean="0"/>
              <a:t>. </a:t>
            </a:r>
          </a:p>
          <a:p>
            <a:pPr>
              <a:buNone/>
            </a:pPr>
            <a:r>
              <a:rPr lang="de-DE" sz="1800" dirty="0" smtClean="0"/>
              <a:t>	</a:t>
            </a:r>
            <a:r>
              <a:rPr lang="de-DE" sz="1800" dirty="0" smtClean="0">
                <a:sym typeface="Wingdings" pitchFamily="2" charset="2"/>
              </a:rPr>
              <a:t> </a:t>
            </a:r>
            <a:r>
              <a:rPr lang="de-DE" sz="1800" i="1" dirty="0" smtClean="0">
                <a:sym typeface="Wingdings" pitchFamily="2" charset="2"/>
              </a:rPr>
              <a:t>Problematisch für </a:t>
            </a:r>
            <a:r>
              <a:rPr lang="de-DE" sz="1800" i="1" dirty="0" smtClean="0"/>
              <a:t>länderübergreifende Übertragbarkeit</a:t>
            </a:r>
            <a:r>
              <a:rPr lang="de-DE" sz="1800" dirty="0" smtClean="0"/>
              <a:t>: z. B. unterschiedlich funktionierende und finanzierte </a:t>
            </a:r>
            <a:r>
              <a:rPr lang="de-DE" sz="1800" b="1" dirty="0" smtClean="0"/>
              <a:t>Gesundheitssysteme</a:t>
            </a:r>
            <a:r>
              <a:rPr lang="de-DE" sz="1800" dirty="0" smtClean="0"/>
              <a:t> sowie unterschiedliche </a:t>
            </a:r>
            <a:r>
              <a:rPr lang="de-DE" sz="1800" b="1" dirty="0" smtClean="0"/>
              <a:t>Dokumentationen</a:t>
            </a:r>
            <a:r>
              <a:rPr lang="de-DE" sz="1800" dirty="0" smtClean="0"/>
              <a:t> und </a:t>
            </a:r>
            <a:r>
              <a:rPr lang="de-DE" sz="1800" b="1" dirty="0" smtClean="0"/>
              <a:t>Definitionen</a:t>
            </a:r>
            <a:r>
              <a:rPr lang="de-DE" sz="1800" dirty="0" smtClean="0"/>
              <a:t> von Wartezeiten. </a:t>
            </a:r>
            <a:r>
              <a:rPr lang="de-DE" sz="1800" b="1" dirty="0" smtClean="0"/>
              <a:t>Zuständigkeitsbereiche</a:t>
            </a:r>
            <a:r>
              <a:rPr lang="de-DE" sz="1800" dirty="0" smtClean="0"/>
              <a:t> - und die entsprechende </a:t>
            </a:r>
            <a:r>
              <a:rPr lang="de-DE" sz="1800" b="1" dirty="0" smtClean="0"/>
              <a:t>Honorierung</a:t>
            </a:r>
            <a:r>
              <a:rPr lang="de-DE" sz="1800" dirty="0" smtClean="0"/>
              <a:t> bzw. </a:t>
            </a:r>
            <a:r>
              <a:rPr lang="de-DE" sz="1800" b="1" dirty="0" smtClean="0"/>
              <a:t>Finanzierung</a:t>
            </a:r>
            <a:r>
              <a:rPr lang="de-DE" sz="1800" dirty="0" smtClean="0"/>
              <a:t> - der niedergelassenen Ärzte und Krankenhäuser müssen zur Vermeidung von Fehlentwicklungen betrachtet werden.</a:t>
            </a:r>
            <a:endParaRPr lang="de-DE" sz="18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Ausblick und Diskussion</a:t>
            </a:r>
            <a:endParaRPr lang="de-DE" dirty="0"/>
          </a:p>
        </p:txBody>
      </p:sp>
      <p:sp>
        <p:nvSpPr>
          <p:cNvPr id="3" name="Inhaltsplatzhalter 2"/>
          <p:cNvSpPr>
            <a:spLocks noGrp="1"/>
          </p:cNvSpPr>
          <p:nvPr>
            <p:ph idx="1"/>
          </p:nvPr>
        </p:nvSpPr>
        <p:spPr/>
        <p:txBody>
          <a:bodyPr>
            <a:normAutofit fontScale="55000" lnSpcReduction="20000"/>
          </a:bodyPr>
          <a:lstStyle/>
          <a:p>
            <a:r>
              <a:rPr lang="de-DE" dirty="0" smtClean="0"/>
              <a:t>Korrelation zwischen den Wartezeiten, den Zugängen zu einer fachärztlichen Versorgung und der in den OECD-Ländern vorherrschenden </a:t>
            </a:r>
            <a:r>
              <a:rPr lang="de-DE" b="1" dirty="0" smtClean="0"/>
              <a:t>Morbidität</a:t>
            </a:r>
            <a:r>
              <a:rPr lang="de-DE" dirty="0" smtClean="0"/>
              <a:t> sowie </a:t>
            </a:r>
            <a:r>
              <a:rPr lang="de-DE" b="1" dirty="0" smtClean="0"/>
              <a:t>Mortalität</a:t>
            </a:r>
            <a:r>
              <a:rPr lang="de-DE" dirty="0" smtClean="0"/>
              <a:t>? </a:t>
            </a:r>
          </a:p>
          <a:p>
            <a:pPr lvl="0">
              <a:buNone/>
            </a:pPr>
            <a:r>
              <a:rPr lang="de-DE" dirty="0" smtClean="0">
                <a:sym typeface="Wingdings" pitchFamily="2" charset="2"/>
              </a:rPr>
              <a:t>	 Welchen </a:t>
            </a:r>
            <a:r>
              <a:rPr lang="de-DE" dirty="0" smtClean="0"/>
              <a:t>Einfluss haben lange </a:t>
            </a:r>
            <a:r>
              <a:rPr lang="de-DE" b="1" dirty="0" smtClean="0"/>
              <a:t>Wartezeiten</a:t>
            </a:r>
            <a:r>
              <a:rPr lang="de-DE" dirty="0" smtClean="0"/>
              <a:t> und ein </a:t>
            </a:r>
            <a:r>
              <a:rPr lang="de-DE" b="1" dirty="0" smtClean="0"/>
              <a:t>erschwerter Zugang </a:t>
            </a:r>
            <a:r>
              <a:rPr lang="de-DE" dirty="0" smtClean="0"/>
              <a:t>zu medizinischer Versorgung  auf den tatsächlichen Krankheitsverlauf? </a:t>
            </a:r>
          </a:p>
          <a:p>
            <a:pPr lvl="0">
              <a:buNone/>
            </a:pPr>
            <a:r>
              <a:rPr lang="de-DE" dirty="0" smtClean="0"/>
              <a:t>	</a:t>
            </a:r>
            <a:r>
              <a:rPr lang="de-DE" dirty="0" smtClean="0">
                <a:sym typeface="Wingdings" pitchFamily="2" charset="2"/>
              </a:rPr>
              <a:t> </a:t>
            </a:r>
            <a:r>
              <a:rPr lang="de-DE" b="1" dirty="0" smtClean="0"/>
              <a:t>Länderspezifische Prävalenz </a:t>
            </a:r>
            <a:r>
              <a:rPr lang="de-DE" dirty="0" smtClean="0"/>
              <a:t>von Erkrankungen?</a:t>
            </a:r>
          </a:p>
          <a:p>
            <a:pPr lvl="0">
              <a:buNone/>
            </a:pPr>
            <a:r>
              <a:rPr lang="de-DE" dirty="0" smtClean="0"/>
              <a:t>	</a:t>
            </a:r>
            <a:r>
              <a:rPr lang="de-DE" dirty="0" smtClean="0">
                <a:sym typeface="Wingdings" pitchFamily="2" charset="2"/>
              </a:rPr>
              <a:t> </a:t>
            </a:r>
            <a:r>
              <a:rPr lang="de-DE" dirty="0" smtClean="0"/>
              <a:t>Zusammenhang zwischen der </a:t>
            </a:r>
            <a:r>
              <a:rPr lang="de-DE" b="1" dirty="0" smtClean="0"/>
              <a:t>Prävalenz</a:t>
            </a:r>
            <a:r>
              <a:rPr lang="de-DE" dirty="0" smtClean="0"/>
              <a:t> und zu </a:t>
            </a:r>
            <a:r>
              <a:rPr lang="de-DE" b="1" dirty="0" smtClean="0"/>
              <a:t>langen Wartezeiten </a:t>
            </a:r>
            <a:r>
              <a:rPr lang="de-DE" dirty="0" smtClean="0"/>
              <a:t>/ einem </a:t>
            </a:r>
            <a:r>
              <a:rPr lang="de-DE" b="1" dirty="0" smtClean="0"/>
              <a:t>erschwerten Zugang</a:t>
            </a:r>
            <a:r>
              <a:rPr lang="de-DE" dirty="0" smtClean="0"/>
              <a:t>?</a:t>
            </a:r>
          </a:p>
          <a:p>
            <a:pPr lvl="0">
              <a:buNone/>
            </a:pPr>
            <a:r>
              <a:rPr lang="de-DE" dirty="0" smtClean="0"/>
              <a:t>	</a:t>
            </a:r>
            <a:r>
              <a:rPr lang="de-DE" dirty="0" smtClean="0">
                <a:sym typeface="Wingdings" pitchFamily="2" charset="2"/>
              </a:rPr>
              <a:t> </a:t>
            </a:r>
            <a:r>
              <a:rPr lang="de-DE" dirty="0" smtClean="0"/>
              <a:t>Entstehen so – z. B. durch zu langes Warten auf Vorsorgetermine - ggf. </a:t>
            </a:r>
            <a:r>
              <a:rPr lang="de-DE" b="1" dirty="0" err="1" smtClean="0"/>
              <a:t>Chronifizierungen</a:t>
            </a:r>
            <a:r>
              <a:rPr lang="de-DE" dirty="0" smtClean="0"/>
              <a:t>, die die Inzidenz der Erkrankungen erhöht? </a:t>
            </a:r>
          </a:p>
          <a:p>
            <a:pPr lvl="0">
              <a:buNone/>
            </a:pPr>
            <a:r>
              <a:rPr lang="de-DE" dirty="0" smtClean="0"/>
              <a:t>	</a:t>
            </a:r>
            <a:r>
              <a:rPr lang="de-DE" dirty="0" smtClean="0">
                <a:sym typeface="Wingdings" pitchFamily="2" charset="2"/>
              </a:rPr>
              <a:t> </a:t>
            </a:r>
            <a:r>
              <a:rPr lang="de-DE" dirty="0" smtClean="0"/>
              <a:t>Welchen Einfluss könnte das ggf. auf die </a:t>
            </a:r>
            <a:r>
              <a:rPr lang="de-DE" b="1" dirty="0" smtClean="0"/>
              <a:t>Ökonomie</a:t>
            </a:r>
            <a:r>
              <a:rPr lang="de-DE" dirty="0" smtClean="0"/>
              <a:t> haben?</a:t>
            </a:r>
          </a:p>
          <a:p>
            <a:pPr lvl="0">
              <a:buNone/>
            </a:pPr>
            <a:r>
              <a:rPr lang="de-DE" dirty="0" smtClean="0">
                <a:sym typeface="Wingdings" pitchFamily="2" charset="2"/>
              </a:rPr>
              <a:t>	 </a:t>
            </a:r>
            <a:r>
              <a:rPr lang="de-DE" dirty="0" smtClean="0"/>
              <a:t>Würde es sich </a:t>
            </a:r>
            <a:r>
              <a:rPr lang="de-DE" b="1" dirty="0" smtClean="0"/>
              <a:t>wirtschaftlich</a:t>
            </a:r>
            <a:r>
              <a:rPr lang="de-DE" dirty="0" smtClean="0"/>
              <a:t> rentieren mehr Termine zur Verfügung zu stellen</a:t>
            </a:r>
          </a:p>
          <a:p>
            <a:pPr lvl="0">
              <a:buNone/>
            </a:pPr>
            <a:r>
              <a:rPr lang="de-DE" dirty="0" smtClean="0"/>
              <a:t>	</a:t>
            </a:r>
            <a:r>
              <a:rPr lang="de-DE" dirty="0" smtClean="0">
                <a:sym typeface="Wingdings" pitchFamily="2" charset="2"/>
              </a:rPr>
              <a:t> </a:t>
            </a:r>
            <a:r>
              <a:rPr lang="de-DE" dirty="0" smtClean="0"/>
              <a:t>Wird möglicherweise eine durch zu lange Wartezeiten einhergehende </a:t>
            </a:r>
            <a:r>
              <a:rPr lang="de-DE" dirty="0" err="1" smtClean="0"/>
              <a:t>Chronifizierung</a:t>
            </a:r>
            <a:r>
              <a:rPr lang="de-DE" dirty="0" smtClean="0"/>
              <a:t> letzten Endes eine entsprechende </a:t>
            </a:r>
            <a:r>
              <a:rPr lang="de-DE" b="1" dirty="0" smtClean="0"/>
              <a:t>Mortalitätsrate</a:t>
            </a:r>
            <a:r>
              <a:rPr lang="de-DE" dirty="0" smtClean="0"/>
              <a:t> unnötig </a:t>
            </a:r>
            <a:r>
              <a:rPr lang="de-DE" b="1" dirty="0" smtClean="0"/>
              <a:t>anheben</a:t>
            </a:r>
            <a:r>
              <a:rPr lang="de-DE" dirty="0" smtClean="0"/>
              <a:t>?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a:t>
            </a:r>
            <a:endParaRPr lang="de-DE" dirty="0"/>
          </a:p>
        </p:txBody>
      </p:sp>
      <p:sp>
        <p:nvSpPr>
          <p:cNvPr id="3" name="Inhaltsplatzhalter 2"/>
          <p:cNvSpPr>
            <a:spLocks noGrp="1"/>
          </p:cNvSpPr>
          <p:nvPr>
            <p:ph idx="1"/>
          </p:nvPr>
        </p:nvSpPr>
        <p:spPr>
          <a:xfrm>
            <a:off x="457200" y="1268760"/>
            <a:ext cx="8229600" cy="4853136"/>
          </a:xfrm>
        </p:spPr>
        <p:txBody>
          <a:bodyPr>
            <a:normAutofit fontScale="25000" lnSpcReduction="20000"/>
          </a:bodyPr>
          <a:lstStyle/>
          <a:p>
            <a:r>
              <a:rPr lang="en-US" sz="5600" b="1" dirty="0" err="1"/>
              <a:t>Ballini</a:t>
            </a:r>
            <a:r>
              <a:rPr lang="en-US" sz="5600" b="1" dirty="0"/>
              <a:t>, L., Negro, A., </a:t>
            </a:r>
            <a:r>
              <a:rPr lang="en-US" sz="5600" b="1" dirty="0" err="1"/>
              <a:t>Maltoni</a:t>
            </a:r>
            <a:r>
              <a:rPr lang="en-US" sz="5600" b="1" dirty="0"/>
              <a:t>, S., </a:t>
            </a:r>
            <a:r>
              <a:rPr lang="en-US" sz="5600" b="1" dirty="0" err="1"/>
              <a:t>Vignatelli</a:t>
            </a:r>
            <a:r>
              <a:rPr lang="en-US" sz="5600" b="1" dirty="0"/>
              <a:t>, L., </a:t>
            </a:r>
            <a:r>
              <a:rPr lang="en-US" sz="5600" b="1" dirty="0" err="1"/>
              <a:t>Flodgren</a:t>
            </a:r>
            <a:r>
              <a:rPr lang="en-US" sz="5600" b="1" dirty="0"/>
              <a:t>, G, </a:t>
            </a:r>
            <a:r>
              <a:rPr lang="en-US" sz="5600" b="1" dirty="0" err="1"/>
              <a:t>Simera</a:t>
            </a:r>
            <a:r>
              <a:rPr lang="en-US" sz="5600" b="1" dirty="0"/>
              <a:t>, I., Holmes, J., </a:t>
            </a:r>
            <a:r>
              <a:rPr lang="en-US" sz="5600" b="1" dirty="0" err="1"/>
              <a:t>Grilli</a:t>
            </a:r>
            <a:r>
              <a:rPr lang="en-US" sz="5600" b="1" dirty="0"/>
              <a:t>, R.</a:t>
            </a:r>
            <a:r>
              <a:rPr lang="en-US" sz="5600" dirty="0"/>
              <a:t> (2015): </a:t>
            </a:r>
            <a:r>
              <a:rPr lang="en-US" sz="5600" i="1" dirty="0"/>
              <a:t>Interventions to reduce waiting times for elective procedures.</a:t>
            </a:r>
            <a:r>
              <a:rPr lang="en-US" sz="5600" dirty="0"/>
              <a:t> </a:t>
            </a:r>
            <a:r>
              <a:rPr lang="de-DE" sz="5600" dirty="0" err="1"/>
              <a:t>Cochrane</a:t>
            </a:r>
            <a:r>
              <a:rPr lang="de-DE" sz="5600" dirty="0"/>
              <a:t> Database </a:t>
            </a:r>
            <a:r>
              <a:rPr lang="de-DE" sz="5600" dirty="0" err="1"/>
              <a:t>of</a:t>
            </a:r>
            <a:r>
              <a:rPr lang="de-DE" sz="5600" dirty="0"/>
              <a:t> </a:t>
            </a:r>
            <a:r>
              <a:rPr lang="de-DE" sz="5600" dirty="0" err="1"/>
              <a:t>Systematic</a:t>
            </a:r>
            <a:r>
              <a:rPr lang="de-DE" sz="5600" dirty="0"/>
              <a:t> Reviews, </a:t>
            </a:r>
            <a:r>
              <a:rPr lang="de-DE" sz="5600" dirty="0" err="1"/>
              <a:t>Issue</a:t>
            </a:r>
            <a:r>
              <a:rPr lang="de-DE" sz="5600" dirty="0"/>
              <a:t> 2.</a:t>
            </a:r>
          </a:p>
          <a:p>
            <a:pPr>
              <a:buNone/>
            </a:pPr>
            <a:r>
              <a:rPr lang="de-DE" sz="5600" dirty="0"/>
              <a:t> </a:t>
            </a:r>
          </a:p>
          <a:p>
            <a:r>
              <a:rPr lang="de-DE" sz="5600" b="1" dirty="0" err="1"/>
              <a:t>Finkenstädt</a:t>
            </a:r>
            <a:r>
              <a:rPr lang="de-DE" sz="5600" b="1" dirty="0"/>
              <a:t>, V., Niehaus, F.</a:t>
            </a:r>
            <a:r>
              <a:rPr lang="de-DE" sz="5600" dirty="0"/>
              <a:t> (2013): </a:t>
            </a:r>
            <a:r>
              <a:rPr lang="de-DE" sz="5600" i="1" dirty="0"/>
              <a:t>Rationierung und Versorgungsunterschiede in Gesundheitssystemen. Ein internationaler Überblick.</a:t>
            </a:r>
            <a:r>
              <a:rPr lang="de-DE" sz="5600" dirty="0"/>
              <a:t> Wissenschaftliches Institut der PKV. Köln</a:t>
            </a:r>
            <a:r>
              <a:rPr lang="de-DE" sz="5600" dirty="0" smtClean="0"/>
              <a:t>.</a:t>
            </a:r>
            <a:endParaRPr lang="de-DE" sz="5600" dirty="0"/>
          </a:p>
          <a:p>
            <a:endParaRPr lang="de-DE" sz="5600" b="1" dirty="0"/>
          </a:p>
          <a:p>
            <a:r>
              <a:rPr lang="de-DE" sz="5600" b="1" dirty="0" err="1" smtClean="0"/>
              <a:t>Manouguian</a:t>
            </a:r>
            <a:r>
              <a:rPr lang="de-DE" sz="5600" b="1" dirty="0"/>
              <a:t>, M.-S., </a:t>
            </a:r>
            <a:r>
              <a:rPr lang="de-DE" sz="5600" b="1" dirty="0" err="1"/>
              <a:t>Stöver</a:t>
            </a:r>
            <a:r>
              <a:rPr lang="de-DE" sz="5600" b="1" dirty="0"/>
              <a:t>, J., Verheyen, F., </a:t>
            </a:r>
            <a:r>
              <a:rPr lang="de-DE" sz="5600" b="1" dirty="0" err="1"/>
              <a:t>Vöpel</a:t>
            </a:r>
            <a:r>
              <a:rPr lang="de-DE" sz="5600" b="1" dirty="0"/>
              <a:t>, H.</a:t>
            </a:r>
            <a:r>
              <a:rPr lang="de-DE" sz="5600" dirty="0"/>
              <a:t> (2010): </a:t>
            </a:r>
            <a:r>
              <a:rPr lang="de-DE" sz="5600" i="1" dirty="0"/>
              <a:t>Qualität und Effizienz der Gesundheitsversorgung im internationalen Vergleich.</a:t>
            </a:r>
            <a:r>
              <a:rPr lang="de-DE" sz="5600" dirty="0"/>
              <a:t> </a:t>
            </a:r>
            <a:r>
              <a:rPr lang="en-US" sz="5600" dirty="0" err="1"/>
              <a:t>Hamburgisches</a:t>
            </a:r>
            <a:r>
              <a:rPr lang="en-US" sz="5600" dirty="0"/>
              <a:t> </a:t>
            </a:r>
            <a:r>
              <a:rPr lang="en-US" sz="5600" dirty="0" err="1"/>
              <a:t>WeltWirtschaftsInstitut</a:t>
            </a:r>
            <a:r>
              <a:rPr lang="en-US" sz="5600" dirty="0"/>
              <a:t> (HWWI). Hamburg. </a:t>
            </a:r>
            <a:endParaRPr lang="de-DE" sz="5600" dirty="0"/>
          </a:p>
          <a:p>
            <a:pPr>
              <a:buNone/>
            </a:pPr>
            <a:endParaRPr lang="de-DE" sz="5600" dirty="0"/>
          </a:p>
          <a:p>
            <a:r>
              <a:rPr lang="en-US" sz="5600" b="1" dirty="0" err="1" smtClean="0"/>
              <a:t>Siciliani</a:t>
            </a:r>
            <a:r>
              <a:rPr lang="en-US" sz="5600" b="1" dirty="0" smtClean="0"/>
              <a:t>, L., Moran, V., </a:t>
            </a:r>
            <a:r>
              <a:rPr lang="en-US" sz="5600" b="1" dirty="0" err="1" smtClean="0"/>
              <a:t>Borowitz</a:t>
            </a:r>
            <a:r>
              <a:rPr lang="en-US" sz="5600" b="1" dirty="0" smtClean="0"/>
              <a:t>, M.</a:t>
            </a:r>
            <a:r>
              <a:rPr lang="en-US" sz="5600" dirty="0" smtClean="0"/>
              <a:t> (2014): </a:t>
            </a:r>
            <a:r>
              <a:rPr lang="en-US" sz="5600" i="1" dirty="0" smtClean="0"/>
              <a:t>Measuring and comparing health care waiting times in OECD-countries.</a:t>
            </a:r>
            <a:r>
              <a:rPr lang="en-US" sz="5600" dirty="0" smtClean="0"/>
              <a:t> Health Policy 118: 292–303.</a:t>
            </a:r>
            <a:endParaRPr lang="de-DE" sz="5600" dirty="0" smtClean="0"/>
          </a:p>
          <a:p>
            <a:pPr>
              <a:buNone/>
            </a:pPr>
            <a:endParaRPr lang="de-DE" sz="5600" dirty="0" smtClean="0"/>
          </a:p>
          <a:p>
            <a:r>
              <a:rPr lang="en-US" sz="5600" b="1" dirty="0" err="1" smtClean="0"/>
              <a:t>Siciliani</a:t>
            </a:r>
            <a:r>
              <a:rPr lang="en-US" sz="5600" b="1" dirty="0" smtClean="0"/>
              <a:t>, L.</a:t>
            </a:r>
            <a:r>
              <a:rPr lang="en-US" sz="5600" dirty="0" smtClean="0"/>
              <a:t> (2014): </a:t>
            </a:r>
            <a:r>
              <a:rPr lang="en-US" sz="5600" i="1" dirty="0" smtClean="0"/>
              <a:t>Inequalities in waiting times by socioeconomic status.</a:t>
            </a:r>
            <a:r>
              <a:rPr lang="en-US" sz="5600" dirty="0" smtClean="0"/>
              <a:t> </a:t>
            </a:r>
            <a:r>
              <a:rPr lang="de-DE" sz="5600" dirty="0" smtClean="0"/>
              <a:t>Israel Journal </a:t>
            </a:r>
            <a:r>
              <a:rPr lang="de-DE" sz="5600" dirty="0" err="1" smtClean="0"/>
              <a:t>of</a:t>
            </a:r>
            <a:r>
              <a:rPr lang="de-DE" sz="5600" dirty="0" smtClean="0"/>
              <a:t> </a:t>
            </a:r>
            <a:r>
              <a:rPr lang="de-DE" sz="5600" dirty="0" err="1" smtClean="0"/>
              <a:t>Health</a:t>
            </a:r>
            <a:r>
              <a:rPr lang="de-DE" sz="5600" dirty="0" smtClean="0"/>
              <a:t> </a:t>
            </a:r>
            <a:r>
              <a:rPr lang="de-DE" sz="5600" dirty="0" err="1" smtClean="0"/>
              <a:t>Policy</a:t>
            </a:r>
            <a:r>
              <a:rPr lang="de-DE" sz="5600" dirty="0" smtClean="0"/>
              <a:t> Research, 3:38.</a:t>
            </a:r>
          </a:p>
          <a:p>
            <a:endParaRPr lang="de-DE" sz="5600" dirty="0" smtClean="0"/>
          </a:p>
          <a:p>
            <a:r>
              <a:rPr lang="de-DE" sz="5600" b="1" dirty="0" err="1" smtClean="0"/>
              <a:t>Hil</a:t>
            </a:r>
            <a:r>
              <a:rPr lang="de-DE" sz="5600" b="1" dirty="0" smtClean="0"/>
              <a:t> </a:t>
            </a:r>
            <a:r>
              <a:rPr lang="de-DE" sz="5600" dirty="0" smtClean="0"/>
              <a:t>(2015): </a:t>
            </a:r>
            <a:r>
              <a:rPr lang="de-DE" sz="5600" i="1" dirty="0" smtClean="0"/>
              <a:t>Ausmaß der humanitären Krise in Griechenland schockiert Ärztedelegation.</a:t>
            </a:r>
            <a:r>
              <a:rPr lang="de-DE" sz="5600" b="1" dirty="0" smtClean="0"/>
              <a:t> </a:t>
            </a:r>
            <a:r>
              <a:rPr lang="de-DE" sz="5600" smtClean="0"/>
              <a:t>Ärzteblatt </a:t>
            </a:r>
            <a:r>
              <a:rPr lang="de-DE" sz="5600" u="sng" smtClean="0">
                <a:hlinkClick r:id="rId2"/>
              </a:rPr>
              <a:t>http</a:t>
            </a:r>
            <a:r>
              <a:rPr lang="de-DE" sz="5600" u="sng" dirty="0" smtClean="0">
                <a:hlinkClick r:id="rId2"/>
              </a:rPr>
              <a:t>://www.aerzteblatt.de/nachrichten/63157/Ausmass-der-humanitaeren-Krise-in-Griechenland-schockiert-Aerztedelegation</a:t>
            </a:r>
            <a:endParaRPr lang="de-DE" sz="5600" dirty="0" smtClean="0"/>
          </a:p>
          <a:p>
            <a:pPr>
              <a:buNone/>
            </a:pPr>
            <a:r>
              <a:rPr lang="en-US" sz="5600" dirty="0" smtClean="0"/>
              <a:t>	</a:t>
            </a:r>
            <a:r>
              <a:rPr lang="en-US" sz="5600" dirty="0" err="1" smtClean="0"/>
              <a:t>letzter</a:t>
            </a:r>
            <a:r>
              <a:rPr lang="en-US" sz="5600" dirty="0" smtClean="0"/>
              <a:t> </a:t>
            </a:r>
            <a:r>
              <a:rPr lang="en-US" sz="5600" dirty="0" err="1" smtClean="0"/>
              <a:t>Zugriff</a:t>
            </a:r>
            <a:r>
              <a:rPr lang="en-US" sz="5600" dirty="0" smtClean="0"/>
              <a:t>: 16.Juni 2015</a:t>
            </a:r>
            <a:endParaRPr lang="de-DE" sz="5600" b="1" dirty="0" smtClean="0"/>
          </a:p>
          <a:p>
            <a:pPr>
              <a:buNone/>
            </a:pPr>
            <a:endParaRPr lang="de-DE" sz="5600" dirty="0"/>
          </a:p>
          <a:p>
            <a:r>
              <a:rPr lang="en-US" sz="5600" b="1" dirty="0" err="1"/>
              <a:t>Siciliani</a:t>
            </a:r>
            <a:r>
              <a:rPr lang="en-US" sz="5600" b="1" dirty="0"/>
              <a:t>, L., Moran, V., </a:t>
            </a:r>
            <a:r>
              <a:rPr lang="en-US" sz="5600" b="1" dirty="0" err="1"/>
              <a:t>Borowitz</a:t>
            </a:r>
            <a:r>
              <a:rPr lang="en-US" sz="5600" b="1" dirty="0"/>
              <a:t>, M.</a:t>
            </a:r>
            <a:r>
              <a:rPr lang="en-US" sz="5600" dirty="0"/>
              <a:t> (2013): </a:t>
            </a:r>
            <a:r>
              <a:rPr lang="en-US" sz="5600" i="1" dirty="0"/>
              <a:t>Measuring and Comparing Health Care Waiting Times in OECD Countries.</a:t>
            </a:r>
            <a:r>
              <a:rPr lang="en-US" sz="5600" dirty="0"/>
              <a:t> OECD Health Working Papers, No. 67, OECD </a:t>
            </a:r>
            <a:r>
              <a:rPr lang="en-US" sz="5600" dirty="0" smtClean="0"/>
              <a:t>Publishing.</a:t>
            </a:r>
            <a:r>
              <a:rPr lang="de-DE" sz="5600" dirty="0" smtClean="0"/>
              <a:t> </a:t>
            </a:r>
            <a:r>
              <a:rPr lang="en-US" sz="5600" u="sng" dirty="0" smtClean="0">
                <a:hlinkClick r:id="rId3"/>
              </a:rPr>
              <a:t>http</a:t>
            </a:r>
            <a:r>
              <a:rPr lang="en-US" sz="5600" u="sng" dirty="0">
                <a:hlinkClick r:id="rId3"/>
              </a:rPr>
              <a:t>://dx.doi.org/10.1787/5k3w9t84b2kf-en</a:t>
            </a:r>
            <a:endParaRPr lang="de-DE" sz="5600" u="sng" dirty="0">
              <a:hlinkClick r:id="rId2"/>
            </a:endParaRPr>
          </a:p>
          <a:p>
            <a:pPr>
              <a:buNone/>
            </a:pPr>
            <a:r>
              <a:rPr lang="en-US" sz="5600" dirty="0" smtClean="0"/>
              <a:t>	</a:t>
            </a:r>
            <a:r>
              <a:rPr lang="en-US" sz="5600" dirty="0" err="1" smtClean="0"/>
              <a:t>letzter</a:t>
            </a:r>
            <a:r>
              <a:rPr lang="en-US" sz="5600" dirty="0" smtClean="0"/>
              <a:t> </a:t>
            </a:r>
            <a:r>
              <a:rPr lang="en-US" sz="5600" dirty="0" err="1"/>
              <a:t>Zugriff</a:t>
            </a:r>
            <a:r>
              <a:rPr lang="en-US" sz="5600" dirty="0"/>
              <a:t>: 12.8.2014</a:t>
            </a:r>
            <a:endParaRPr lang="de-DE" sz="5600" dirty="0"/>
          </a:p>
          <a:p>
            <a:pPr>
              <a:buNone/>
            </a:pP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Einführung in die Gesundheitssysteme der OECD-Länder (1/2)</a:t>
            </a:r>
            <a:endParaRPr lang="de-DE" dirty="0"/>
          </a:p>
        </p:txBody>
      </p:sp>
      <p:sp>
        <p:nvSpPr>
          <p:cNvPr id="3" name="Inhaltsplatzhalter 2"/>
          <p:cNvSpPr>
            <a:spLocks noGrp="1"/>
          </p:cNvSpPr>
          <p:nvPr>
            <p:ph idx="1"/>
          </p:nvPr>
        </p:nvSpPr>
        <p:spPr>
          <a:xfrm>
            <a:off x="323528" y="1600200"/>
            <a:ext cx="8424936" cy="4525963"/>
          </a:xfrm>
        </p:spPr>
        <p:txBody>
          <a:bodyPr>
            <a:noAutofit/>
          </a:bodyPr>
          <a:lstStyle/>
          <a:p>
            <a:r>
              <a:rPr lang="de-DE" sz="2200" dirty="0" smtClean="0"/>
              <a:t>Finanzierung der Gesundheitssysteme aus:</a:t>
            </a:r>
          </a:p>
          <a:p>
            <a:pPr>
              <a:buNone/>
            </a:pPr>
            <a:r>
              <a:rPr lang="de-DE" sz="2200" b="1" dirty="0" smtClean="0"/>
              <a:t>	</a:t>
            </a:r>
            <a:r>
              <a:rPr lang="de-DE" sz="2200" b="1" dirty="0" smtClean="0">
                <a:sym typeface="Wingdings" pitchFamily="2" charset="2"/>
              </a:rPr>
              <a:t> </a:t>
            </a:r>
            <a:r>
              <a:rPr lang="de-DE" sz="2200" b="1" dirty="0" smtClean="0"/>
              <a:t>öffentlicher</a:t>
            </a:r>
            <a:r>
              <a:rPr lang="de-DE" sz="2200" dirty="0" smtClean="0"/>
              <a:t> Hand (Steuerfinanzierung, Beitragsfinanzierung) oder </a:t>
            </a:r>
          </a:p>
          <a:p>
            <a:pPr>
              <a:buNone/>
            </a:pPr>
            <a:r>
              <a:rPr lang="de-DE" sz="2200" b="1" dirty="0" smtClean="0"/>
              <a:t>	</a:t>
            </a:r>
            <a:r>
              <a:rPr lang="de-DE" sz="2200" b="1" dirty="0" smtClean="0">
                <a:sym typeface="Wingdings" pitchFamily="2" charset="2"/>
              </a:rPr>
              <a:t> </a:t>
            </a:r>
            <a:r>
              <a:rPr lang="de-DE" sz="2200" b="1" dirty="0" smtClean="0"/>
              <a:t>privater</a:t>
            </a:r>
            <a:r>
              <a:rPr lang="de-DE" sz="2200" dirty="0" smtClean="0"/>
              <a:t> Hand (</a:t>
            </a:r>
            <a:r>
              <a:rPr lang="de-DE" sz="2200" dirty="0"/>
              <a:t>dem sog. Marktmodell</a:t>
            </a:r>
            <a:r>
              <a:rPr lang="de-DE" sz="2200" dirty="0" smtClean="0"/>
              <a:t>)</a:t>
            </a:r>
          </a:p>
          <a:p>
            <a:r>
              <a:rPr lang="de-DE" sz="2200" dirty="0"/>
              <a:t>Ländervergleiche mit </a:t>
            </a:r>
            <a:r>
              <a:rPr lang="de-DE" sz="2200" b="1" dirty="0"/>
              <a:t>steuerfinanzierten</a:t>
            </a:r>
            <a:r>
              <a:rPr lang="de-DE" sz="2200" dirty="0"/>
              <a:t> </a:t>
            </a:r>
            <a:r>
              <a:rPr lang="de-DE" sz="2200" dirty="0" smtClean="0"/>
              <a:t>Gesundheitssystemen</a:t>
            </a:r>
            <a:r>
              <a:rPr lang="de-DE" sz="2200" dirty="0"/>
              <a:t> </a:t>
            </a:r>
            <a:r>
              <a:rPr lang="de-DE" sz="2200" dirty="0" smtClean="0"/>
              <a:t>                    </a:t>
            </a:r>
            <a:r>
              <a:rPr lang="de-DE" sz="2200" dirty="0" smtClean="0">
                <a:sym typeface="Wingdings" pitchFamily="2" charset="2"/>
              </a:rPr>
              <a:t> </a:t>
            </a:r>
            <a:r>
              <a:rPr lang="de-DE" sz="2200" dirty="0" smtClean="0"/>
              <a:t>im </a:t>
            </a:r>
            <a:r>
              <a:rPr lang="de-DE" sz="2200" dirty="0"/>
              <a:t>Gegensatz zu </a:t>
            </a:r>
            <a:r>
              <a:rPr lang="de-DE" sz="2200" b="1" dirty="0"/>
              <a:t>beitragsfinanzierten</a:t>
            </a:r>
            <a:r>
              <a:rPr lang="de-DE" sz="2200" dirty="0"/>
              <a:t> Systemen </a:t>
            </a:r>
            <a:r>
              <a:rPr lang="de-DE" sz="2200" dirty="0" smtClean="0"/>
              <a:t>erfolgen hier die </a:t>
            </a:r>
            <a:r>
              <a:rPr lang="de-DE" sz="2200" i="1" dirty="0"/>
              <a:t>stärksten</a:t>
            </a:r>
            <a:r>
              <a:rPr lang="de-DE" sz="2200" dirty="0"/>
              <a:t> </a:t>
            </a:r>
            <a:r>
              <a:rPr lang="de-DE" sz="2200" dirty="0" smtClean="0"/>
              <a:t>Rationierungen</a:t>
            </a:r>
          </a:p>
          <a:p>
            <a:r>
              <a:rPr lang="de-DE" sz="2200" dirty="0" smtClean="0"/>
              <a:t>Nicht absehbares </a:t>
            </a:r>
            <a:r>
              <a:rPr lang="de-DE" sz="2200" dirty="0" smtClean="0"/>
              <a:t>Ende </a:t>
            </a:r>
            <a:r>
              <a:rPr lang="de-DE" sz="2200" dirty="0"/>
              <a:t>der </a:t>
            </a:r>
            <a:r>
              <a:rPr lang="de-DE" sz="2200" dirty="0" smtClean="0"/>
              <a:t>Finanzkrise: Insbesondere </a:t>
            </a:r>
            <a:r>
              <a:rPr lang="de-DE" sz="2200" dirty="0"/>
              <a:t>in </a:t>
            </a:r>
            <a:r>
              <a:rPr lang="de-DE" sz="2200" dirty="0" smtClean="0"/>
              <a:t>Einheitssystemen ist mit </a:t>
            </a:r>
            <a:r>
              <a:rPr lang="de-DE" sz="2200" dirty="0"/>
              <a:t>weiteren Verschlechterungen der </a:t>
            </a:r>
            <a:r>
              <a:rPr lang="de-DE" sz="2200" dirty="0" smtClean="0"/>
              <a:t>Gesundheitsversorgung </a:t>
            </a:r>
            <a:r>
              <a:rPr lang="de-DE" sz="2200" dirty="0"/>
              <a:t>zu </a:t>
            </a:r>
            <a:r>
              <a:rPr lang="de-DE" sz="2200" dirty="0" smtClean="0"/>
              <a:t>rechnen</a:t>
            </a:r>
          </a:p>
          <a:p>
            <a:r>
              <a:rPr lang="de-DE" sz="2200" b="1" dirty="0" smtClean="0"/>
              <a:t>Krankenversicherungspflicht</a:t>
            </a:r>
            <a:r>
              <a:rPr lang="de-DE" sz="2200" dirty="0"/>
              <a:t> </a:t>
            </a:r>
            <a:r>
              <a:rPr lang="de-DE" sz="2200" dirty="0" smtClean="0"/>
              <a:t>ist längst </a:t>
            </a:r>
            <a:r>
              <a:rPr lang="de-DE" sz="2200" dirty="0"/>
              <a:t>nicht in allen OECD-Ländern </a:t>
            </a:r>
            <a:r>
              <a:rPr lang="de-DE" sz="2200" dirty="0" smtClean="0"/>
              <a:t>gegeben </a:t>
            </a:r>
            <a:r>
              <a:rPr lang="de-DE" sz="2200" dirty="0" smtClean="0">
                <a:sym typeface="Wingdings" pitchFamily="2" charset="2"/>
              </a:rPr>
              <a:t></a:t>
            </a:r>
            <a:r>
              <a:rPr lang="de-DE" sz="2200" dirty="0" smtClean="0"/>
              <a:t> </a:t>
            </a:r>
            <a:r>
              <a:rPr lang="de-DE" sz="2200" dirty="0"/>
              <a:t>hat in diesem Kontext eine zentrale </a:t>
            </a:r>
            <a:r>
              <a:rPr lang="de-DE" sz="2200" dirty="0" smtClean="0"/>
              <a:t>Bedeutung</a:t>
            </a:r>
            <a:r>
              <a:rPr lang="de-DE" sz="2200" dirty="0"/>
              <a:t> </a:t>
            </a:r>
          </a:p>
        </p:txBody>
      </p:sp>
      <p:sp>
        <p:nvSpPr>
          <p:cNvPr id="4" name="Textfeld 3"/>
          <p:cNvSpPr txBox="1"/>
          <p:nvPr/>
        </p:nvSpPr>
        <p:spPr>
          <a:xfrm>
            <a:off x="3707904" y="6309320"/>
            <a:ext cx="5112568" cy="338554"/>
          </a:xfrm>
          <a:prstGeom prst="rect">
            <a:avLst/>
          </a:prstGeom>
          <a:noFill/>
        </p:spPr>
        <p:txBody>
          <a:bodyPr wrap="square" rtlCol="0">
            <a:spAutoFit/>
          </a:bodyPr>
          <a:lstStyle/>
          <a:p>
            <a:r>
              <a:rPr lang="de-DE" sz="1600" dirty="0"/>
              <a:t>(</a:t>
            </a:r>
            <a:r>
              <a:rPr lang="de-DE" sz="1600" dirty="0" err="1"/>
              <a:t>Finkenstädt</a:t>
            </a:r>
            <a:r>
              <a:rPr lang="de-DE" sz="1600" dirty="0"/>
              <a:t>, Niehaus </a:t>
            </a:r>
            <a:r>
              <a:rPr lang="de-DE" sz="1600" dirty="0" smtClean="0"/>
              <a:t>2013; </a:t>
            </a:r>
            <a:r>
              <a:rPr lang="de-DE" sz="1600" dirty="0" err="1"/>
              <a:t>Hil</a:t>
            </a:r>
            <a:r>
              <a:rPr lang="de-DE" sz="1600" dirty="0"/>
              <a:t> / Ärzteblatt 2015, </a:t>
            </a:r>
            <a:r>
              <a:rPr lang="de-DE" sz="1600" dirty="0" err="1" smtClean="0"/>
              <a:t>www</a:t>
            </a:r>
            <a:r>
              <a:rPr lang="de-DE" sz="1600" dirty="0" smtClean="0"/>
              <a:t>.)</a:t>
            </a:r>
            <a:endParaRPr lang="de-DE"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a:stretch>
            <a:fillRect/>
          </a:stretch>
        </p:blipFill>
        <p:spPr bwMode="auto">
          <a:xfrm>
            <a:off x="1331640" y="1735192"/>
            <a:ext cx="6950456" cy="4934168"/>
          </a:xfrm>
          <a:prstGeom prst="rect">
            <a:avLst/>
          </a:prstGeom>
          <a:noFill/>
          <a:ln w="9525">
            <a:noFill/>
            <a:miter lim="800000"/>
            <a:headEnd/>
            <a:tailEnd/>
          </a:ln>
        </p:spPr>
      </p:pic>
      <p:sp>
        <p:nvSpPr>
          <p:cNvPr id="3" name="Textfeld 2"/>
          <p:cNvSpPr txBox="1"/>
          <p:nvPr/>
        </p:nvSpPr>
        <p:spPr>
          <a:xfrm>
            <a:off x="539552" y="332656"/>
            <a:ext cx="8136904" cy="1323439"/>
          </a:xfrm>
          <a:prstGeom prst="rect">
            <a:avLst/>
          </a:prstGeom>
          <a:noFill/>
        </p:spPr>
        <p:txBody>
          <a:bodyPr wrap="square" rtlCol="0">
            <a:spAutoFit/>
          </a:bodyPr>
          <a:lstStyle/>
          <a:p>
            <a:pPr algn="ctr"/>
            <a:r>
              <a:rPr lang="de-DE" sz="4000" dirty="0" smtClean="0">
                <a:latin typeface="+mj-lt"/>
                <a:ea typeface="+mj-ea"/>
                <a:cs typeface="+mj-cs"/>
              </a:rPr>
              <a:t>Einführung in die Gesundheitssysteme der OECD-Länder (2/2)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Hintergrund und Ursachen für das Aufkommen von Wartezeiten (1/2)</a:t>
            </a:r>
            <a:endParaRPr lang="de-DE" dirty="0"/>
          </a:p>
        </p:txBody>
      </p:sp>
      <p:sp>
        <p:nvSpPr>
          <p:cNvPr id="3" name="Inhaltsplatzhalter 2"/>
          <p:cNvSpPr>
            <a:spLocks noGrp="1"/>
          </p:cNvSpPr>
          <p:nvPr>
            <p:ph idx="1"/>
          </p:nvPr>
        </p:nvSpPr>
        <p:spPr/>
        <p:txBody>
          <a:bodyPr>
            <a:normAutofit fontScale="77500" lnSpcReduction="20000"/>
          </a:bodyPr>
          <a:lstStyle/>
          <a:p>
            <a:r>
              <a:rPr lang="de-DE" dirty="0" smtClean="0"/>
              <a:t>lange </a:t>
            </a:r>
            <a:r>
              <a:rPr lang="de-DE" dirty="0"/>
              <a:t>Wartezeiten </a:t>
            </a:r>
            <a:r>
              <a:rPr lang="de-DE" dirty="0" smtClean="0"/>
              <a:t>primär in </a:t>
            </a:r>
            <a:r>
              <a:rPr lang="de-DE" dirty="0"/>
              <a:t>Gesundheitssystemen </a:t>
            </a:r>
            <a:r>
              <a:rPr lang="de-DE" dirty="0" smtClean="0"/>
              <a:t>mit überwiegend </a:t>
            </a:r>
            <a:r>
              <a:rPr lang="de-DE" i="1" dirty="0" smtClean="0"/>
              <a:t>kostenloser medizinischer Versorgung</a:t>
            </a:r>
            <a:endParaRPr lang="de-DE" dirty="0" smtClean="0"/>
          </a:p>
          <a:p>
            <a:pPr>
              <a:buNone/>
            </a:pPr>
            <a:r>
              <a:rPr lang="de-DE" dirty="0" smtClean="0">
                <a:sym typeface="Wingdings" pitchFamily="2" charset="2"/>
              </a:rPr>
              <a:t></a:t>
            </a:r>
            <a:r>
              <a:rPr lang="de-DE" dirty="0" smtClean="0"/>
              <a:t>lange Wartezeiten dabei speziell in </a:t>
            </a:r>
            <a:r>
              <a:rPr lang="de-DE" b="1" dirty="0" smtClean="0"/>
              <a:t>Einheitssystemen</a:t>
            </a:r>
            <a:r>
              <a:rPr lang="de-DE" dirty="0" smtClean="0"/>
              <a:t> angelegten Gesundheitssystemen </a:t>
            </a:r>
            <a:r>
              <a:rPr lang="de-DE" dirty="0" smtClean="0">
                <a:sym typeface="Wingdings" pitchFamily="2" charset="2"/>
              </a:rPr>
              <a:t>(</a:t>
            </a:r>
            <a:r>
              <a:rPr lang="de-DE" b="1" dirty="0" smtClean="0"/>
              <a:t>steuerfinanzierten</a:t>
            </a:r>
            <a:r>
              <a:rPr lang="de-DE" dirty="0" smtClean="0"/>
              <a:t> Systemen</a:t>
            </a:r>
            <a:r>
              <a:rPr lang="de-DE" dirty="0"/>
              <a:t>)</a:t>
            </a:r>
            <a:endParaRPr lang="de-DE" dirty="0" smtClean="0"/>
          </a:p>
          <a:p>
            <a:pPr>
              <a:buFont typeface="Wingdings"/>
              <a:buChar char="à"/>
            </a:pPr>
            <a:r>
              <a:rPr lang="de-DE" dirty="0" smtClean="0">
                <a:sym typeface="Wingdings" pitchFamily="2" charset="2"/>
              </a:rPr>
              <a:t>Tendenziell: </a:t>
            </a:r>
            <a:r>
              <a:rPr lang="de-DE" dirty="0" smtClean="0"/>
              <a:t>Wartezeit in Korrelation zur Dringlichkeit</a:t>
            </a:r>
          </a:p>
          <a:p>
            <a:pPr>
              <a:buFont typeface="Wingdings"/>
              <a:buChar char="à"/>
            </a:pPr>
            <a:r>
              <a:rPr lang="de-DE" dirty="0" smtClean="0"/>
              <a:t> </a:t>
            </a:r>
            <a:r>
              <a:rPr lang="de-DE" dirty="0"/>
              <a:t>Insbesondere in </a:t>
            </a:r>
            <a:r>
              <a:rPr lang="de-DE" b="1" dirty="0"/>
              <a:t>öffentlich</a:t>
            </a:r>
            <a:r>
              <a:rPr lang="de-DE" dirty="0"/>
              <a:t> finanzierten Gesundheitssystemen werden sogar unterschiedliche Wartezeiten im Hinblick auf </a:t>
            </a:r>
            <a:r>
              <a:rPr lang="de-DE" b="1" dirty="0"/>
              <a:t>Einkommen</a:t>
            </a:r>
            <a:r>
              <a:rPr lang="de-DE" dirty="0"/>
              <a:t> oder </a:t>
            </a:r>
            <a:r>
              <a:rPr lang="de-DE" b="1" dirty="0"/>
              <a:t>Bildung</a:t>
            </a:r>
            <a:r>
              <a:rPr lang="de-DE" dirty="0"/>
              <a:t> festgestellt</a:t>
            </a:r>
            <a:endParaRPr lang="de-DE" dirty="0" smtClean="0"/>
          </a:p>
          <a:p>
            <a:r>
              <a:rPr lang="de-DE" b="1" dirty="0" smtClean="0"/>
              <a:t>Rationierungsfolgen</a:t>
            </a:r>
            <a:r>
              <a:rPr lang="de-DE" dirty="0" smtClean="0"/>
              <a:t>: </a:t>
            </a:r>
            <a:r>
              <a:rPr lang="de-DE" dirty="0"/>
              <a:t>Wartezeiten, </a:t>
            </a:r>
            <a:r>
              <a:rPr lang="de-DE" dirty="0" smtClean="0"/>
              <a:t>Leistungsbegrenzungen, Zuzahlungen</a:t>
            </a:r>
            <a:r>
              <a:rPr lang="de-DE" dirty="0" smtClean="0"/>
              <a:t>, </a:t>
            </a:r>
            <a:r>
              <a:rPr lang="de-DE" dirty="0" smtClean="0"/>
              <a:t>eingeschränkte Arztwahl</a:t>
            </a:r>
            <a:endParaRPr lang="de-DE" dirty="0"/>
          </a:p>
        </p:txBody>
      </p:sp>
      <p:sp>
        <p:nvSpPr>
          <p:cNvPr id="4" name="Textfeld 3"/>
          <p:cNvSpPr txBox="1"/>
          <p:nvPr/>
        </p:nvSpPr>
        <p:spPr>
          <a:xfrm>
            <a:off x="755576" y="6309320"/>
            <a:ext cx="7992888" cy="369332"/>
          </a:xfrm>
          <a:prstGeom prst="rect">
            <a:avLst/>
          </a:prstGeom>
          <a:noFill/>
        </p:spPr>
        <p:txBody>
          <a:bodyPr wrap="square" rtlCol="0">
            <a:spAutoFit/>
          </a:bodyPr>
          <a:lstStyle/>
          <a:p>
            <a:r>
              <a:rPr lang="de-DE" dirty="0" smtClean="0"/>
              <a:t>(</a:t>
            </a:r>
            <a:r>
              <a:rPr lang="de-DE" sz="1600" dirty="0" err="1" smtClean="0"/>
              <a:t>Ballini</a:t>
            </a:r>
            <a:r>
              <a:rPr lang="de-DE" dirty="0" smtClean="0"/>
              <a:t> et al. 2015;</a:t>
            </a:r>
            <a:r>
              <a:rPr lang="de-DE" dirty="0"/>
              <a:t> </a:t>
            </a:r>
            <a:r>
              <a:rPr lang="de-DE" dirty="0" smtClean="0"/>
              <a:t> </a:t>
            </a:r>
            <a:r>
              <a:rPr lang="de-DE" dirty="0" err="1" smtClean="0"/>
              <a:t>Finkenstädt</a:t>
            </a:r>
            <a:r>
              <a:rPr lang="de-DE" dirty="0"/>
              <a:t>, Niehaus </a:t>
            </a:r>
            <a:r>
              <a:rPr lang="de-DE" dirty="0" smtClean="0"/>
              <a:t>2013; </a:t>
            </a:r>
            <a:r>
              <a:rPr lang="de-DE" dirty="0" err="1"/>
              <a:t>Siciliani</a:t>
            </a:r>
            <a:r>
              <a:rPr lang="de-DE" dirty="0"/>
              <a:t> </a:t>
            </a:r>
            <a:r>
              <a:rPr lang="de-DE" dirty="0" smtClean="0"/>
              <a:t>2014; </a:t>
            </a:r>
            <a:r>
              <a:rPr lang="de-DE" dirty="0" err="1"/>
              <a:t>Siciliani</a:t>
            </a:r>
            <a:r>
              <a:rPr lang="de-DE" dirty="0"/>
              <a:t> et al. </a:t>
            </a:r>
            <a:r>
              <a:rPr lang="de-DE" dirty="0" smtClean="0"/>
              <a:t>2014) </a:t>
            </a:r>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Hintergrund und Ursachen für das Aufkommen von Wartezeiten (2/2)</a:t>
            </a:r>
            <a:endParaRPr lang="de-DE"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973796" y="1412776"/>
            <a:ext cx="7196407" cy="4525963"/>
          </a:xfrm>
          <a:prstGeom prst="rect">
            <a:avLst/>
          </a:prstGeom>
          <a:noFill/>
          <a:ln w="9525">
            <a:noFill/>
            <a:miter lim="800000"/>
            <a:headEnd/>
            <a:tailEnd/>
          </a:ln>
        </p:spPr>
      </p:pic>
      <p:sp>
        <p:nvSpPr>
          <p:cNvPr id="5" name="Textfeld 4"/>
          <p:cNvSpPr txBox="1"/>
          <p:nvPr/>
        </p:nvSpPr>
        <p:spPr>
          <a:xfrm>
            <a:off x="323528" y="5877272"/>
            <a:ext cx="8496944" cy="923330"/>
          </a:xfrm>
          <a:prstGeom prst="rect">
            <a:avLst/>
          </a:prstGeom>
          <a:noFill/>
        </p:spPr>
        <p:txBody>
          <a:bodyPr wrap="square" rtlCol="0">
            <a:spAutoFit/>
          </a:bodyPr>
          <a:lstStyle/>
          <a:p>
            <a:r>
              <a:rPr lang="de-DE" dirty="0"/>
              <a:t>Deutschland </a:t>
            </a:r>
            <a:r>
              <a:rPr lang="de-DE" dirty="0" smtClean="0"/>
              <a:t>= duales System - Sonderstellung </a:t>
            </a:r>
            <a:r>
              <a:rPr lang="de-DE" dirty="0" smtClean="0">
                <a:sym typeface="Wingdings" pitchFamily="2" charset="2"/>
              </a:rPr>
              <a:t> </a:t>
            </a:r>
            <a:r>
              <a:rPr lang="de-DE" dirty="0" smtClean="0"/>
              <a:t>meisten </a:t>
            </a:r>
            <a:r>
              <a:rPr lang="de-DE" dirty="0"/>
              <a:t>OECD-Länder „(…) eine einheitliche, kollektiv über Steuern oder Beiträge finanzierte (Grund-) Absicherung des Krankheitsrisikos für alle Bürger</a:t>
            </a:r>
            <a:r>
              <a:rPr lang="de-DE" dirty="0" smtClean="0"/>
              <a:t>“ (</a:t>
            </a:r>
            <a:r>
              <a:rPr lang="de-DE" dirty="0" err="1"/>
              <a:t>Finkenstädt</a:t>
            </a:r>
            <a:r>
              <a:rPr lang="de-DE" dirty="0"/>
              <a:t>, Niehaus 2013: </a:t>
            </a:r>
            <a:r>
              <a:rPr lang="de-DE" dirty="0" smtClean="0"/>
              <a:t>113; </a:t>
            </a:r>
            <a:r>
              <a:rPr lang="de-DE" dirty="0" err="1"/>
              <a:t>Siciliani</a:t>
            </a:r>
            <a:r>
              <a:rPr lang="de-DE" dirty="0"/>
              <a:t> </a:t>
            </a:r>
            <a:r>
              <a:rPr lang="de-DE" dirty="0" smtClean="0"/>
              <a:t>2014)</a:t>
            </a:r>
            <a:endParaRPr lang="de-DE" dirty="0"/>
          </a:p>
        </p:txBody>
      </p:sp>
      <p:pic>
        <p:nvPicPr>
          <p:cNvPr id="2054" name="Picture 6"/>
          <p:cNvPicPr>
            <a:picLocks noChangeAspect="1" noChangeArrowheads="1"/>
          </p:cNvPicPr>
          <p:nvPr/>
        </p:nvPicPr>
        <p:blipFill>
          <a:blip r:embed="rId4" cstate="print"/>
          <a:srcRect/>
          <a:stretch>
            <a:fillRect/>
          </a:stretch>
        </p:blipFill>
        <p:spPr bwMode="auto">
          <a:xfrm>
            <a:off x="1475656" y="1412776"/>
            <a:ext cx="7305675" cy="25717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60648"/>
            <a:ext cx="8496944" cy="1143000"/>
          </a:xfrm>
        </p:spPr>
        <p:txBody>
          <a:bodyPr>
            <a:noAutofit/>
          </a:bodyPr>
          <a:lstStyle/>
          <a:p>
            <a:r>
              <a:rPr lang="de-DE" sz="3600" dirty="0" smtClean="0"/>
              <a:t>Zugangsmöglichkeiten zu medizinischer Versorgung: </a:t>
            </a:r>
            <a:r>
              <a:rPr lang="de-DE" sz="3600" dirty="0" err="1" smtClean="0"/>
              <a:t>Gatekeeping</a:t>
            </a:r>
            <a:r>
              <a:rPr lang="de-DE" sz="3600" dirty="0" smtClean="0"/>
              <a:t> und Arztwahl (1/2)</a:t>
            </a:r>
            <a:endParaRPr lang="de-DE" sz="3600" dirty="0"/>
          </a:p>
        </p:txBody>
      </p:sp>
      <p:pic>
        <p:nvPicPr>
          <p:cNvPr id="5" name="Inhaltsplatzhalter 4"/>
          <p:cNvPicPr>
            <a:picLocks noGrp="1"/>
          </p:cNvPicPr>
          <p:nvPr>
            <p:ph sz="half" idx="1"/>
          </p:nvPr>
        </p:nvPicPr>
        <p:blipFill>
          <a:blip r:embed="rId3" cstate="print"/>
          <a:srcRect/>
          <a:stretch>
            <a:fillRect/>
          </a:stretch>
        </p:blipFill>
        <p:spPr bwMode="auto">
          <a:xfrm>
            <a:off x="457200" y="1988840"/>
            <a:ext cx="4038600" cy="3024000"/>
          </a:xfrm>
          <a:prstGeom prst="rect">
            <a:avLst/>
          </a:prstGeom>
          <a:noFill/>
          <a:ln w="9525">
            <a:noFill/>
            <a:miter lim="800000"/>
            <a:headEnd/>
            <a:tailEnd/>
          </a:ln>
        </p:spPr>
      </p:pic>
      <p:pic>
        <p:nvPicPr>
          <p:cNvPr id="6" name="Inhaltsplatzhalter 5"/>
          <p:cNvPicPr>
            <a:picLocks noGrp="1"/>
          </p:cNvPicPr>
          <p:nvPr>
            <p:ph sz="half" idx="2"/>
          </p:nvPr>
        </p:nvPicPr>
        <p:blipFill>
          <a:blip r:embed="rId4" cstate="print"/>
          <a:srcRect/>
          <a:stretch>
            <a:fillRect/>
          </a:stretch>
        </p:blipFill>
        <p:spPr bwMode="auto">
          <a:xfrm>
            <a:off x="4648200" y="2357332"/>
            <a:ext cx="4038600" cy="3231908"/>
          </a:xfrm>
          <a:prstGeom prst="rect">
            <a:avLst/>
          </a:prstGeom>
          <a:noFill/>
          <a:ln w="9525">
            <a:noFill/>
            <a:miter lim="800000"/>
            <a:headEnd/>
            <a:tailEnd/>
          </a:ln>
        </p:spPr>
      </p:pic>
      <p:pic>
        <p:nvPicPr>
          <p:cNvPr id="3074" name="Picture 2"/>
          <p:cNvPicPr>
            <a:picLocks noChangeAspect="1" noChangeArrowheads="1"/>
          </p:cNvPicPr>
          <p:nvPr/>
        </p:nvPicPr>
        <p:blipFill>
          <a:blip r:embed="rId5" cstate="print"/>
          <a:srcRect/>
          <a:stretch>
            <a:fillRect/>
          </a:stretch>
        </p:blipFill>
        <p:spPr bwMode="auto">
          <a:xfrm>
            <a:off x="4644008" y="2054746"/>
            <a:ext cx="4032448" cy="294134"/>
          </a:xfrm>
          <a:prstGeom prst="rect">
            <a:avLst/>
          </a:prstGeom>
          <a:noFill/>
          <a:ln w="9525">
            <a:noFill/>
            <a:miter lim="800000"/>
            <a:headEnd/>
            <a:tailEnd/>
          </a:ln>
        </p:spPr>
      </p:pic>
      <p:sp>
        <p:nvSpPr>
          <p:cNvPr id="3075" name="Text Box 3"/>
          <p:cNvSpPr txBox="1">
            <a:spLocks noChangeArrowheads="1"/>
          </p:cNvSpPr>
          <p:nvPr/>
        </p:nvSpPr>
        <p:spPr bwMode="auto">
          <a:xfrm>
            <a:off x="467544" y="5805264"/>
            <a:ext cx="8136904" cy="431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de-DE" sz="1600" b="0" i="0" u="none" strike="noStrike" cap="none" normalizeH="0" baseline="0" dirty="0" smtClean="0">
                <a:ln>
                  <a:noFill/>
                </a:ln>
                <a:solidFill>
                  <a:schemeClr val="tx1"/>
                </a:solidFill>
                <a:effectLst/>
                <a:latin typeface="Calibri" pitchFamily="34" charset="0"/>
                <a:cs typeface="Arial" pitchFamily="34" charset="0"/>
              </a:rPr>
              <a:t>Tab. 1: Freie Wahl des Leistungserbringers im OECD-Vergleich (</a:t>
            </a:r>
            <a:r>
              <a:rPr kumimoji="0" lang="de-DE" sz="1600" b="0" i="0" u="none" strike="noStrike" cap="none" normalizeH="0" baseline="0" dirty="0" err="1" smtClean="0">
                <a:ln>
                  <a:noFill/>
                </a:ln>
                <a:solidFill>
                  <a:schemeClr val="tx1"/>
                </a:solidFill>
                <a:effectLst/>
                <a:latin typeface="Calibri" pitchFamily="34" charset="0"/>
                <a:cs typeface="Arial" pitchFamily="34" charset="0"/>
              </a:rPr>
              <a:t>Finkenstädt</a:t>
            </a:r>
            <a:r>
              <a:rPr kumimoji="0" lang="de-DE" sz="1600" b="0" i="0" u="none" strike="noStrike" cap="none" normalizeH="0" baseline="0" dirty="0" smtClean="0">
                <a:ln>
                  <a:noFill/>
                </a:ln>
                <a:solidFill>
                  <a:schemeClr val="tx1"/>
                </a:solidFill>
                <a:effectLst/>
                <a:latin typeface="Calibri" pitchFamily="34" charset="0"/>
                <a:cs typeface="Arial" pitchFamily="34" charset="0"/>
              </a:rPr>
              <a:t>, Niehaus 2013:44-45)</a:t>
            </a:r>
            <a:endParaRPr kumimoji="0" lang="de-DE"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8424936" cy="1143000"/>
          </a:xfrm>
        </p:spPr>
        <p:txBody>
          <a:bodyPr>
            <a:noAutofit/>
          </a:bodyPr>
          <a:lstStyle/>
          <a:p>
            <a:r>
              <a:rPr lang="de-DE" sz="3600" dirty="0" smtClean="0"/>
              <a:t>Zugangsmöglichkeiten zu medizinischer Versorgung: </a:t>
            </a:r>
            <a:r>
              <a:rPr lang="de-DE" sz="3600" dirty="0" err="1" smtClean="0"/>
              <a:t>Gatekeeping</a:t>
            </a:r>
            <a:r>
              <a:rPr lang="de-DE" sz="3600" dirty="0" smtClean="0"/>
              <a:t> und Arztwahl (2/2)</a:t>
            </a:r>
            <a:endParaRPr lang="de-DE" sz="3600" dirty="0"/>
          </a:p>
        </p:txBody>
      </p:sp>
      <p:pic>
        <p:nvPicPr>
          <p:cNvPr id="4099" name="Picture 3"/>
          <p:cNvPicPr>
            <a:picLocks noGrp="1" noChangeAspect="1" noChangeArrowheads="1"/>
          </p:cNvPicPr>
          <p:nvPr>
            <p:ph idx="1"/>
          </p:nvPr>
        </p:nvPicPr>
        <p:blipFill>
          <a:blip r:embed="rId3" cstate="print"/>
          <a:srcRect/>
          <a:stretch>
            <a:fillRect/>
          </a:stretch>
        </p:blipFill>
        <p:spPr bwMode="auto">
          <a:xfrm>
            <a:off x="457200" y="1756718"/>
            <a:ext cx="8229600" cy="4212927"/>
          </a:xfrm>
          <a:prstGeom prst="rect">
            <a:avLst/>
          </a:prstGeom>
          <a:noFill/>
          <a:ln w="9525">
            <a:noFill/>
            <a:miter lim="800000"/>
            <a:headEnd/>
            <a:tailEnd/>
          </a:ln>
        </p:spPr>
      </p:pic>
      <p:sp>
        <p:nvSpPr>
          <p:cNvPr id="7" name="Textfeld 6"/>
          <p:cNvSpPr txBox="1"/>
          <p:nvPr/>
        </p:nvSpPr>
        <p:spPr>
          <a:xfrm>
            <a:off x="179512" y="6165304"/>
            <a:ext cx="8784976" cy="584775"/>
          </a:xfrm>
          <a:prstGeom prst="rect">
            <a:avLst/>
          </a:prstGeom>
          <a:noFill/>
        </p:spPr>
        <p:txBody>
          <a:bodyPr wrap="square" rtlCol="0">
            <a:spAutoFit/>
          </a:bodyPr>
          <a:lstStyle/>
          <a:p>
            <a:r>
              <a:rPr lang="de-DE" sz="1600" dirty="0" smtClean="0"/>
              <a:t>Tab. 2: Ländervergleich im Hinblick auf eine fachärztliche Versorgung (eigene Darstellung nach </a:t>
            </a:r>
            <a:r>
              <a:rPr lang="de-DE" sz="1600" dirty="0" err="1" smtClean="0"/>
              <a:t>Finkenstädt</a:t>
            </a:r>
            <a:r>
              <a:rPr lang="de-DE" sz="1600" dirty="0" smtClean="0"/>
              <a:t>, Niehaus 2013: 48f.)</a:t>
            </a:r>
            <a:endParaRPr lang="de-DE"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Vergleichbarkeit von Wartezeiten</a:t>
            </a:r>
            <a:endParaRPr lang="de-DE" dirty="0"/>
          </a:p>
        </p:txBody>
      </p:sp>
      <p:sp>
        <p:nvSpPr>
          <p:cNvPr id="5" name="Inhaltsplatzhalter 4"/>
          <p:cNvSpPr>
            <a:spLocks noGrp="1"/>
          </p:cNvSpPr>
          <p:nvPr>
            <p:ph idx="1"/>
          </p:nvPr>
        </p:nvSpPr>
        <p:spPr/>
        <p:txBody>
          <a:bodyPr>
            <a:normAutofit fontScale="85000" lnSpcReduction="20000"/>
          </a:bodyPr>
          <a:lstStyle/>
          <a:p>
            <a:r>
              <a:rPr lang="de-DE" b="1" dirty="0" smtClean="0"/>
              <a:t>Vergleichbarkeit</a:t>
            </a:r>
            <a:r>
              <a:rPr lang="de-DE" dirty="0" smtClean="0"/>
              <a:t> muss im </a:t>
            </a:r>
            <a:r>
              <a:rPr lang="de-DE" i="1" dirty="0" smtClean="0"/>
              <a:t>internationalen Vergleich </a:t>
            </a:r>
            <a:r>
              <a:rPr lang="de-DE" dirty="0" smtClean="0"/>
              <a:t>gewährleistet sein (was nicht der Fall ist):</a:t>
            </a:r>
          </a:p>
          <a:p>
            <a:pPr>
              <a:buFont typeface="Wingdings" pitchFamily="2" charset="2"/>
              <a:buChar char="Ø"/>
            </a:pPr>
            <a:r>
              <a:rPr lang="de-DE" dirty="0" smtClean="0"/>
              <a:t>Zeitpunkt, an dem Patient auf die ‚Liste‘ gesetzt wird </a:t>
            </a:r>
          </a:p>
          <a:p>
            <a:pPr>
              <a:buNone/>
            </a:pPr>
            <a:r>
              <a:rPr lang="de-DE" dirty="0" smtClean="0"/>
              <a:t>	</a:t>
            </a:r>
            <a:r>
              <a:rPr lang="de-DE" dirty="0" smtClean="0">
                <a:sym typeface="Wingdings" pitchFamily="2" charset="2"/>
              </a:rPr>
              <a:t> </a:t>
            </a:r>
            <a:r>
              <a:rPr lang="de-DE" dirty="0" smtClean="0"/>
              <a:t>Dokumentationsart der Wartezeiten</a:t>
            </a:r>
          </a:p>
          <a:p>
            <a:pPr>
              <a:buFont typeface="Wingdings" pitchFamily="2" charset="2"/>
              <a:buChar char="Ø"/>
            </a:pPr>
            <a:r>
              <a:rPr lang="de-DE" dirty="0" smtClean="0"/>
              <a:t>Varianz </a:t>
            </a:r>
            <a:r>
              <a:rPr lang="de-DE" dirty="0"/>
              <a:t>der Wartezeit zwischen den </a:t>
            </a:r>
            <a:r>
              <a:rPr lang="de-DE" dirty="0" smtClean="0"/>
              <a:t>Wartenden</a:t>
            </a:r>
          </a:p>
          <a:p>
            <a:pPr>
              <a:buFont typeface="Wingdings" pitchFamily="2" charset="2"/>
              <a:buChar char="Ø"/>
            </a:pPr>
            <a:r>
              <a:rPr lang="de-DE" dirty="0" smtClean="0"/>
              <a:t>„</a:t>
            </a:r>
            <a:r>
              <a:rPr lang="de-DE" dirty="0" err="1"/>
              <a:t>watching</a:t>
            </a:r>
            <a:r>
              <a:rPr lang="de-DE" dirty="0"/>
              <a:t> </a:t>
            </a:r>
            <a:r>
              <a:rPr lang="de-DE" dirty="0" err="1"/>
              <a:t>waitings</a:t>
            </a:r>
            <a:r>
              <a:rPr lang="de-DE" dirty="0"/>
              <a:t>“ </a:t>
            </a:r>
            <a:r>
              <a:rPr lang="de-DE" dirty="0" smtClean="0"/>
              <a:t>vs. Wartezeiten</a:t>
            </a:r>
          </a:p>
          <a:p>
            <a:pPr>
              <a:buFont typeface="Wingdings" pitchFamily="2" charset="2"/>
              <a:buChar char="Ø"/>
            </a:pPr>
            <a:r>
              <a:rPr lang="de-DE" dirty="0" smtClean="0"/>
              <a:t>Richtlinien (</a:t>
            </a:r>
            <a:r>
              <a:rPr lang="de-DE" dirty="0"/>
              <a:t>ICD-…-CM, ICD-10) </a:t>
            </a:r>
            <a:endParaRPr lang="de-DE" dirty="0" smtClean="0"/>
          </a:p>
          <a:p>
            <a:pPr>
              <a:buFont typeface="Wingdings" pitchFamily="2" charset="2"/>
              <a:buChar char="Ø"/>
            </a:pPr>
            <a:r>
              <a:rPr lang="de-DE" dirty="0" smtClean="0"/>
              <a:t>ambulanter vs. stationärer Sektor und deren Leistungserbringern</a:t>
            </a:r>
          </a:p>
          <a:p>
            <a:pPr>
              <a:buFont typeface="Wingdings" pitchFamily="2" charset="2"/>
              <a:buChar char="à"/>
            </a:pPr>
            <a:r>
              <a:rPr lang="de-DE" dirty="0" smtClean="0">
                <a:sym typeface="Wingdings" pitchFamily="2" charset="2"/>
              </a:rPr>
              <a:t>ggf. </a:t>
            </a:r>
            <a:r>
              <a:rPr lang="de-DE" dirty="0" smtClean="0"/>
              <a:t>können </a:t>
            </a:r>
            <a:r>
              <a:rPr lang="de-DE" b="1" dirty="0" smtClean="0"/>
              <a:t>geeignete </a:t>
            </a:r>
            <a:r>
              <a:rPr lang="de-DE" b="1" dirty="0"/>
              <a:t>Konzepte </a:t>
            </a:r>
            <a:r>
              <a:rPr lang="de-DE" dirty="0"/>
              <a:t>zur Wartezeiten-Reduktion </a:t>
            </a:r>
            <a:r>
              <a:rPr lang="de-DE" dirty="0" smtClean="0"/>
              <a:t>als </a:t>
            </a:r>
            <a:r>
              <a:rPr lang="de-DE" b="1" dirty="0"/>
              <a:t>Vorbild</a:t>
            </a:r>
            <a:r>
              <a:rPr lang="de-DE" dirty="0"/>
              <a:t> für andere fungieren </a:t>
            </a:r>
            <a:endParaRPr lang="de-DE" dirty="0" smtClean="0"/>
          </a:p>
        </p:txBody>
      </p:sp>
      <p:sp>
        <p:nvSpPr>
          <p:cNvPr id="6" name="Textfeld 5"/>
          <p:cNvSpPr txBox="1"/>
          <p:nvPr/>
        </p:nvSpPr>
        <p:spPr>
          <a:xfrm>
            <a:off x="3275856" y="6453336"/>
            <a:ext cx="5616624" cy="369332"/>
          </a:xfrm>
          <a:prstGeom prst="rect">
            <a:avLst/>
          </a:prstGeom>
          <a:noFill/>
        </p:spPr>
        <p:txBody>
          <a:bodyPr wrap="square" rtlCol="0">
            <a:spAutoFit/>
          </a:bodyPr>
          <a:lstStyle/>
          <a:p>
            <a:r>
              <a:rPr lang="de-DE" dirty="0"/>
              <a:t>(</a:t>
            </a:r>
            <a:r>
              <a:rPr lang="de-DE" dirty="0" err="1"/>
              <a:t>Siciliani</a:t>
            </a:r>
            <a:r>
              <a:rPr lang="de-DE" dirty="0"/>
              <a:t> et al. </a:t>
            </a:r>
            <a:r>
              <a:rPr lang="de-DE" dirty="0" smtClean="0"/>
              <a:t>2014;</a:t>
            </a:r>
            <a:r>
              <a:rPr lang="de-DE" dirty="0"/>
              <a:t> </a:t>
            </a:r>
            <a:r>
              <a:rPr lang="de-DE" dirty="0" err="1"/>
              <a:t>Finkenstädt</a:t>
            </a:r>
            <a:r>
              <a:rPr lang="de-DE" dirty="0"/>
              <a:t>, Niehaus </a:t>
            </a:r>
            <a:r>
              <a:rPr lang="de-DE" dirty="0" smtClean="0"/>
              <a:t>2013)  </a:t>
            </a:r>
            <a:endParaRPr lang="de-DE"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Länder, die über offizielle Statistiken zu Wartezeiten verfügen (1/2)</a:t>
            </a:r>
            <a:endParaRPr lang="de-DE" dirty="0"/>
          </a:p>
        </p:txBody>
      </p:sp>
      <p:sp>
        <p:nvSpPr>
          <p:cNvPr id="3" name="Inhaltsplatzhalter 2"/>
          <p:cNvSpPr>
            <a:spLocks noGrp="1"/>
          </p:cNvSpPr>
          <p:nvPr>
            <p:ph idx="1"/>
          </p:nvPr>
        </p:nvSpPr>
        <p:spPr>
          <a:xfrm>
            <a:off x="457200" y="1484784"/>
            <a:ext cx="8229600" cy="4525963"/>
          </a:xfrm>
        </p:spPr>
        <p:txBody>
          <a:bodyPr>
            <a:noAutofit/>
          </a:bodyPr>
          <a:lstStyle/>
          <a:p>
            <a:r>
              <a:rPr lang="de-DE" sz="2200" dirty="0" smtClean="0"/>
              <a:t>z.T. „</a:t>
            </a:r>
            <a:r>
              <a:rPr lang="de-DE" sz="2200" b="1" dirty="0" smtClean="0"/>
              <a:t>transparente Wartelisten</a:t>
            </a:r>
            <a:r>
              <a:rPr lang="de-DE" sz="2200" dirty="0" smtClean="0"/>
              <a:t>“=  Wartezeiten werden offiziell erfasst ;Teilaspekte veröffentlicht („</a:t>
            </a:r>
            <a:r>
              <a:rPr lang="de-DE" sz="2200" i="1" dirty="0" smtClean="0"/>
              <a:t>explizite Rationierung</a:t>
            </a:r>
            <a:r>
              <a:rPr lang="de-DE" sz="2200" dirty="0" smtClean="0"/>
              <a:t>“). </a:t>
            </a:r>
          </a:p>
          <a:p>
            <a:pPr>
              <a:buNone/>
            </a:pPr>
            <a:r>
              <a:rPr lang="de-DE" sz="2200" dirty="0" smtClean="0">
                <a:sym typeface="Wingdings" pitchFamily="2" charset="2"/>
              </a:rPr>
              <a:t>	</a:t>
            </a:r>
            <a:r>
              <a:rPr lang="de-DE" sz="2200" dirty="0" smtClean="0"/>
              <a:t> 14 OECD-Länder haben offizielle Angaben zu Wartezeiten an; nur in drei Fällen transparente Wartelisten </a:t>
            </a:r>
          </a:p>
          <a:p>
            <a:pPr>
              <a:buNone/>
            </a:pPr>
            <a:r>
              <a:rPr lang="de-DE" sz="2200" dirty="0" smtClean="0">
                <a:sym typeface="Wingdings" pitchFamily="2" charset="2"/>
              </a:rPr>
              <a:t>	 </a:t>
            </a:r>
            <a:r>
              <a:rPr lang="de-DE" sz="2200" b="1" dirty="0" smtClean="0"/>
              <a:t>Offizielle Wartezeitenstatistiken</a:t>
            </a:r>
            <a:r>
              <a:rPr lang="de-DE" sz="2200" dirty="0" smtClean="0"/>
              <a:t> zumeist in den Ländern, deren Absicherung im Krankheitsfall über ein steuerfinanziertes nationales Einheitssystem organisiert wird</a:t>
            </a:r>
          </a:p>
          <a:p>
            <a:r>
              <a:rPr lang="de-DE" sz="2200" dirty="0" smtClean="0"/>
              <a:t>z.T. zwar offizielle Wartelisten, jedoch ohne Veröffentlichung von Angaben oder es bestehen keine Wartelisten und dementsprechend keinerlei Veröffentlichungen (Deutschland </a:t>
            </a:r>
            <a:r>
              <a:rPr lang="de-DE" sz="2200" dirty="0" smtClean="0">
                <a:sym typeface="Wingdings" pitchFamily="2" charset="2"/>
              </a:rPr>
              <a:t> </a:t>
            </a:r>
            <a:r>
              <a:rPr lang="de-DE" sz="2200" dirty="0" smtClean="0"/>
              <a:t>„implizite Rationierung“). </a:t>
            </a:r>
          </a:p>
          <a:p>
            <a:r>
              <a:rPr lang="de-DE" sz="2200" dirty="0" smtClean="0"/>
              <a:t>Deutschland: u.a. laut TK-Studie sind 9 von 10 Versicherten mit der Wartezeit auf einen Arzttermin zufrieden; über 2/3 haben sich positiv im Hinblick auf die Wartezeit innerhalb der Praxis geäußert. </a:t>
            </a:r>
            <a:endParaRPr lang="de-DE" sz="2200" dirty="0"/>
          </a:p>
        </p:txBody>
      </p:sp>
      <p:sp>
        <p:nvSpPr>
          <p:cNvPr id="4" name="Textfeld 3"/>
          <p:cNvSpPr txBox="1"/>
          <p:nvPr/>
        </p:nvSpPr>
        <p:spPr>
          <a:xfrm>
            <a:off x="3491880" y="6488668"/>
            <a:ext cx="5652120" cy="369332"/>
          </a:xfrm>
          <a:prstGeom prst="rect">
            <a:avLst/>
          </a:prstGeom>
          <a:noFill/>
        </p:spPr>
        <p:txBody>
          <a:bodyPr wrap="square" rtlCol="0">
            <a:spAutoFit/>
          </a:bodyPr>
          <a:lstStyle/>
          <a:p>
            <a:r>
              <a:rPr lang="de-DE" dirty="0" smtClean="0"/>
              <a:t>(</a:t>
            </a:r>
            <a:r>
              <a:rPr lang="de-DE" dirty="0" err="1" smtClean="0"/>
              <a:t>Siciliani</a:t>
            </a:r>
            <a:r>
              <a:rPr lang="de-DE" dirty="0" smtClean="0"/>
              <a:t> et al. 2013, </a:t>
            </a:r>
            <a:r>
              <a:rPr lang="de-DE" dirty="0" err="1" smtClean="0"/>
              <a:t>www</a:t>
            </a:r>
            <a:r>
              <a:rPr lang="de-DE" dirty="0" smtClean="0"/>
              <a:t>.; </a:t>
            </a:r>
            <a:r>
              <a:rPr lang="de-DE" dirty="0" err="1" smtClean="0"/>
              <a:t>Finkenstädt</a:t>
            </a:r>
            <a:r>
              <a:rPr lang="de-DE" dirty="0" smtClean="0"/>
              <a:t>, Niehaus 2013)</a:t>
            </a:r>
            <a:endParaRPr lang="de-DE"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3132</Words>
  <Application>Microsoft Macintosh PowerPoint</Application>
  <PresentationFormat>Bildschirmpräsentation (4:3)</PresentationFormat>
  <Paragraphs>146</Paragraphs>
  <Slides>15</Slides>
  <Notes>12</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Larissa-Design</vt:lpstr>
      <vt:lpstr>Wartezeitenvergleich zwischen Deutschland und den übrigen OECD-Ländern</vt:lpstr>
      <vt:lpstr>Einführung in die Gesundheitssysteme der OECD-Länder (1/2)</vt:lpstr>
      <vt:lpstr>PowerPoint-Präsentation</vt:lpstr>
      <vt:lpstr>Hintergrund und Ursachen für das Aufkommen von Wartezeiten (1/2)</vt:lpstr>
      <vt:lpstr>Hintergrund und Ursachen für das Aufkommen von Wartezeiten (2/2)</vt:lpstr>
      <vt:lpstr>Zugangsmöglichkeiten zu medizinischer Versorgung: Gatekeeping und Arztwahl (1/2)</vt:lpstr>
      <vt:lpstr>Zugangsmöglichkeiten zu medizinischer Versorgung: Gatekeeping und Arztwahl (2/2)</vt:lpstr>
      <vt:lpstr>Vergleichbarkeit von Wartezeiten</vt:lpstr>
      <vt:lpstr>Länder, die über offizielle Statistiken zu Wartezeiten verfügen (1/2)</vt:lpstr>
      <vt:lpstr>Länder, die über offizielle Statistiken zu Wartezeiten verfügen (2/2)</vt:lpstr>
      <vt:lpstr>Länder, die nicht über offizielle Statistiken zu Wartezeiten verfügen</vt:lpstr>
      <vt:lpstr>Intervention zur Reduktion von Wartezeiten</vt:lpstr>
      <vt:lpstr>Ergebnisse</vt:lpstr>
      <vt:lpstr>Ausblick und Diskussion</vt:lpstr>
      <vt:lpstr>Literatur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Wartezeitenvergleich zwischen Deutschland und den übrigen OECD-Ländern</dc:title>
  <dc:creator>Kroeger</dc:creator>
  <cp:lastModifiedBy>Nadine Jäger</cp:lastModifiedBy>
  <cp:revision>65</cp:revision>
  <dcterms:created xsi:type="dcterms:W3CDTF">2015-10-19T11:53:00Z</dcterms:created>
  <dcterms:modified xsi:type="dcterms:W3CDTF">2016-04-08T11:17:16Z</dcterms:modified>
</cp:coreProperties>
</file>