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257" r:id="rId5"/>
    <p:sldId id="258" r:id="rId6"/>
    <p:sldId id="259" r:id="rId7"/>
    <p:sldId id="260" r:id="rId8"/>
    <p:sldId id="261" r:id="rId9"/>
    <p:sldId id="266" r:id="rId10"/>
    <p:sldId id="262" r:id="rId11"/>
    <p:sldId id="263" r:id="rId12"/>
    <p:sldId id="265" r:id="rId1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4" d="100"/>
          <a:sy n="114" d="100"/>
        </p:scale>
        <p:origin x="-9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24A91-747B-4808-9DA7-2A2D14B31885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6BA9E-2AC9-4F88-8053-475D37E42162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28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DAF7-F1A0-4E9D-B7B3-3983141D3D89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E9529-B570-452B-89E9-5333B09ED83A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A6DA-DE25-4EB9-A803-B69ADEEC3647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40FE-53A1-436F-AF1C-B8F2F329AE99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EF88-F744-41E3-8643-15137F965853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55B6-2D0C-4ABF-8A2C-47DAA16711F7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8D1A-F9AE-493A-8045-1CC7AC8B79AD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D15C-DEA4-4AEC-9B58-A62DD7FB1E58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45C1-778A-4C07-8D47-FA837E8940A7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11B57-800F-4F0A-A8F4-72D59CD3524A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38C-3B90-4421-8636-56AB88068D17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5C0E8-1B55-48E9-984D-CBA7D9696512}" type="datetime1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91129-3B83-4BAA-A111-A6125347A75F}" type="slidenum">
              <a:rPr lang="de-DE" smtClean="0"/>
              <a:pPr/>
              <a:t>‹N°›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2349227"/>
            <a:ext cx="83534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7800" indent="-177800" algn="ctr">
              <a:lnSpc>
                <a:spcPts val="2300"/>
              </a:lnSpc>
              <a:spcAft>
                <a:spcPts val="500"/>
              </a:spcAft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Länderbericht Deutschland</a:t>
            </a:r>
          </a:p>
          <a:p>
            <a:pPr marL="177800" indent="-177800" algn="ctr">
              <a:lnSpc>
                <a:spcPts val="2300"/>
              </a:lnSpc>
              <a:spcAft>
                <a:spcPts val="500"/>
              </a:spcAft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National Report Germany</a:t>
            </a:r>
          </a:p>
          <a:p>
            <a:pPr marL="177800" indent="-177800" algn="ctr">
              <a:lnSpc>
                <a:spcPts val="2300"/>
              </a:lnSpc>
              <a:spcAft>
                <a:spcPts val="500"/>
              </a:spcAft>
            </a:pPr>
            <a:endParaRPr lang="de-DE" sz="4000" dirty="0" smtClean="0">
              <a:latin typeface="Arial" pitchFamily="34" charset="0"/>
              <a:cs typeface="Arial" pitchFamily="34" charset="0"/>
            </a:endParaRPr>
          </a:p>
          <a:p>
            <a:pPr marL="177800" indent="-177800" algn="ctr">
              <a:lnSpc>
                <a:spcPts val="2300"/>
              </a:lnSpc>
              <a:spcAft>
                <a:spcPts val="500"/>
              </a:spcAft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Dr. med. Kerstin Jäger, Halle (Saale)/Germany</a:t>
            </a:r>
          </a:p>
          <a:p>
            <a:pPr marL="177800" indent="-177800" algn="ctr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E.A.N.A. Meeting, 29./30. April 2016 in Brüssel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557338"/>
            <a:ext cx="8353425" cy="38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Februar 2016: Verabschiedung des Asylpakets II </a:t>
            </a:r>
            <a:r>
              <a:rPr lang="de-DE" sz="2000" dirty="0" smtClean="0">
                <a:latin typeface="Arial"/>
                <a:cs typeface="Arial"/>
                <a:sym typeface="Wingdings"/>
              </a:rPr>
              <a:t>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Verschärfung der Abschieberegelung kranker Menschen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In den meisten KV-Bereichen werden elektronische Gesundheits-karten für Flüchtlinge ausgegeben. Eine Ausnahme ist Bayern.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Der Leistungskatalog für Flüchtlinge ist eingeschränkt. In manchen Bundesländern müssen Arztbesuche vorab von den Sozialämtern genehmigt werden.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Die Finanzierung der Flüchtlingsversorgung erfolgt bundesweit extrabudgetär.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Der NAV-Virchow-Bund hat ein Grundsatzpapier zur medizinischen Versorgung flüchtender Menschen erarbeitet (siehe Anlage). 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95288" y="693738"/>
            <a:ext cx="83518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Flüchtlingsversorgung in Deutschland</a:t>
            </a:r>
            <a:endParaRPr lang="de-DE" sz="3600" b="1" dirty="0">
              <a:solidFill>
                <a:srgbClr val="0099CC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365125"/>
          </a:xfrm>
        </p:spPr>
        <p:txBody>
          <a:bodyPr/>
          <a:lstStyle/>
          <a:p>
            <a:fld id="{1E191129-3B83-4BAA-A111-A6125347A75F}" type="slidenum">
              <a:rPr lang="de-D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557338"/>
            <a:ext cx="8353425" cy="38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Januar 2016:  Außerordentlicher Deutscher Ärztetag zur geplanten GOÄ-Novellierung </a:t>
            </a:r>
            <a:r>
              <a:rPr lang="de-DE" sz="2000" dirty="0" smtClean="0">
                <a:latin typeface="Arial"/>
                <a:cs typeface="Arial"/>
                <a:sym typeface="Wingdings"/>
              </a:rPr>
              <a:t>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viel Kritik an der Verhandlungsführung der Bundesärztekammer (BÄK); Ergebnis stärkt BÄK-Vorstand zunächst den Rücken.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März 2016: BÄK-Präsidium lehnt GOÄ-Entwurf einstimmig ab.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NAV-Virchow-Bund begrüßt dieses Votum aufgrund der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intransparen-ten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Verhandlungsführung und des unzureichenden Ergebnisses. Die Chancen für eine zeitnahe GOÄ-Reform rücken allerdings in weite Ferne.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April 2016: BÄK-Präsident Montgomery bezeichnet die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Verhandlun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-gen als keineswegs gescheitert und kündigt eine Fortsetzung an.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BÄK-Verhandlungsführer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Windhorst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tritt von seinem Amt zurück. 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95288" y="693738"/>
            <a:ext cx="83518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Gebührenordnung für Ärzte (GOÄ)</a:t>
            </a:r>
            <a:endParaRPr lang="de-DE" sz="3600" b="1" dirty="0">
              <a:solidFill>
                <a:srgbClr val="0099CC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365125"/>
          </a:xfrm>
        </p:spPr>
        <p:txBody>
          <a:bodyPr/>
          <a:lstStyle/>
          <a:p>
            <a:fld id="{1E191129-3B83-4BAA-A111-A6125347A75F}" type="slidenum">
              <a:rPr lang="de-D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557338"/>
            <a:ext cx="8353425" cy="316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Januar 2016: Start der Terminservicestellen in ganz Deutschland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Ziel: Vermittlung von Facharztterminen innerhalb von vier Wochen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Voraussetzung: Bescheinigung eines akuten Bedarfs durch den überweisenden Arzt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Kritik: Einschränkung der freien Arztwahl; hohe Verwaltungskosten; durch die Servicestellen entstehen keine freien Kapazitäten; inter-kollegiale Terminvermittlung in Akutfällen funktioniert gut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Fazit: geringe Inanspruchnahme; Patienten suchen weiterhin ihren Wunscharzt auf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95288" y="693738"/>
            <a:ext cx="83518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Terminservicestellen</a:t>
            </a:r>
            <a:endParaRPr lang="de-DE" sz="3600" b="1" dirty="0">
              <a:solidFill>
                <a:srgbClr val="0099CC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365125"/>
          </a:xfrm>
        </p:spPr>
        <p:txBody>
          <a:bodyPr/>
          <a:lstStyle/>
          <a:p>
            <a:fld id="{1E191129-3B83-4BAA-A111-A6125347A75F}" type="slidenum">
              <a:rPr lang="de-D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557338"/>
            <a:ext cx="8353425" cy="3743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April 2016: Bundestag nimmt Gesetz zur Bekämpfung von Korruption im Gesundheitswesen in der Dritten Lesung an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Nach Paragraf 299a und 299b StGB droht demjenigen jetzt eine Geld- oder bis zu dreijährige Haftstrafe, der einem Angehörigen eines Heilberufes Vergünstigungen anbietet oder diese annimmt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Kritik: Patientenschutz ist wenig präzise gefasst; nicht kalkulierbares Strafbarkeits- und Kriminalisierungsrisiko für Akteure im Gesundheitswesen; der Strafrechtsparagraf nimmt keinen Bezug mehr auf das Berufsrecht von Heilberufen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Erfolgreiche Lobbyarbeit: Verantwortlichen Politikern konnte vermittelt werden, dass das Gesetz Kooperationen im ärztlichen Bereich behindert </a:t>
            </a:r>
            <a:r>
              <a:rPr lang="de-DE" sz="2000" dirty="0" smtClean="0">
                <a:latin typeface="Arial"/>
                <a:cs typeface="Arial"/>
                <a:sym typeface="Wingdings"/>
              </a:rPr>
              <a:t> Nachbesserungen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95288" y="693738"/>
            <a:ext cx="83518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Antikorruptionsgesetz</a:t>
            </a:r>
            <a:endParaRPr lang="de-DE" sz="3600" b="1" dirty="0">
              <a:solidFill>
                <a:srgbClr val="0099CC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365125"/>
          </a:xfrm>
        </p:spPr>
        <p:txBody>
          <a:bodyPr/>
          <a:lstStyle/>
          <a:p>
            <a:fld id="{1E191129-3B83-4BAA-A111-A6125347A75F}" type="slidenum">
              <a:rPr lang="de-D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557338"/>
            <a:ext cx="8353425" cy="3743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Januar 2016: Das Gesetz (KHSG) tritt in Kraft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Schwerpunkte: Pflegestellenförderprogramm, Pflegezuschlag, Hygieneförderprogramm, Weiterentwicklung der Krankenhaus-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finanzierung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Förderung der Qualität, Mengensteuerung, Strukturfonds zur Verbesserung der Versorgungsstrukturen, mehr Investitionen, Einrichtung von Notfallpraxen (sog. Portalpraxen) für ambulante Notfälle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Kritik an Portalpraxen: Systematische Öffnung der Kliniken für die ambulante Versorgung zulasten der niedergelassen Haus- und Fachärzte; Eingriff in den Sicherstellungsauftrag; einseitige Bevorteilung der Kliniken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95288" y="693738"/>
            <a:ext cx="83518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Krankenhausstrukturgesetz</a:t>
            </a:r>
            <a:endParaRPr lang="de-DE" sz="3600" b="1" dirty="0">
              <a:solidFill>
                <a:srgbClr val="0099CC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365125"/>
          </a:xfrm>
        </p:spPr>
        <p:txBody>
          <a:bodyPr/>
          <a:lstStyle/>
          <a:p>
            <a:fld id="{1E191129-3B83-4BAA-A111-A6125347A75F}" type="slidenum">
              <a:rPr lang="de-D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557338"/>
            <a:ext cx="8353425" cy="388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Geltungsverlust der BÄK durch das Desaster bei der GOÄ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Einfluss der Kassenärztlichen Bundesvereinigung (KBV) auf die Politik ist gering geworden </a:t>
            </a:r>
            <a:r>
              <a:rPr lang="de-DE" sz="2000" dirty="0" smtClean="0">
                <a:latin typeface="Arial"/>
                <a:cs typeface="Arial"/>
                <a:sym typeface="Wingdings"/>
              </a:rPr>
              <a:t> Probleme: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/>
                <a:cs typeface="Arial"/>
                <a:sym typeface="Wingdings"/>
              </a:rPr>
              <a:t>	- Führungskrise (Köhler  Feldmann)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/>
                <a:cs typeface="Arial"/>
                <a:sym typeface="Wingdings"/>
              </a:rPr>
              <a:t>	- Anzeige gegen Vorstandsmitglieder der KBV und der </a:t>
            </a:r>
            <a:r>
              <a:rPr lang="de-DE" sz="2000" dirty="0" err="1" smtClean="0">
                <a:latin typeface="Arial"/>
                <a:cs typeface="Arial"/>
                <a:sym typeface="Wingdings"/>
              </a:rPr>
              <a:t>Kven</a:t>
            </a:r>
            <a:r>
              <a:rPr lang="de-DE" sz="2000" dirty="0" smtClean="0">
                <a:latin typeface="Arial"/>
                <a:cs typeface="Arial"/>
                <a:sym typeface="Wingdings"/>
              </a:rPr>
              <a:t> führen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/>
                <a:cs typeface="Arial"/>
                <a:sym typeface="Wingdings"/>
              </a:rPr>
              <a:t>       zu Vertrauensverlust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/>
                <a:cs typeface="Arial"/>
                <a:sym typeface="Wingdings"/>
              </a:rPr>
              <a:t>	-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Ersatzvornahme zur paritätischen Stimmgewichtung in der  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       Vertreterversammlung (VV) schwächt die KBV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 pitchFamily="34" charset="0"/>
                <a:cs typeface="Arial" pitchFamily="34" charset="0"/>
                <a:sym typeface="Wingdings"/>
              </a:rPr>
              <a:t>	- keine Unterstützung durch Politik (insb. Gesundheitsminister </a:t>
            </a:r>
            <a:r>
              <a:rPr lang="de-DE" sz="2000" dirty="0" err="1" smtClean="0">
                <a:latin typeface="Arial" pitchFamily="34" charset="0"/>
                <a:cs typeface="Arial" pitchFamily="34" charset="0"/>
                <a:sym typeface="Wingdings"/>
              </a:rPr>
              <a:t>Gröhe</a:t>
            </a:r>
            <a:r>
              <a:rPr lang="de-DE" sz="2000" dirty="0" smtClean="0">
                <a:latin typeface="Arial" pitchFamily="34" charset="0"/>
                <a:cs typeface="Arial" pitchFamily="34" charset="0"/>
                <a:sym typeface="Wingdings"/>
              </a:rPr>
              <a:t>)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</a:pPr>
            <a:r>
              <a:rPr lang="de-DE" sz="2000" dirty="0" smtClean="0">
                <a:latin typeface="Arial" pitchFamily="34" charset="0"/>
                <a:cs typeface="Arial" pitchFamily="34" charset="0"/>
                <a:sym typeface="Wingdings"/>
              </a:rPr>
              <a:t>	</a:t>
            </a:r>
            <a:r>
              <a:rPr lang="de-DE" sz="200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de-DE" sz="2000" smtClean="0">
                <a:latin typeface="Arial"/>
                <a:cs typeface="Arial"/>
                <a:sym typeface="Wingdings"/>
              </a:rPr>
              <a:t> </a:t>
            </a:r>
            <a:r>
              <a:rPr lang="de-DE" sz="2000" smtClean="0">
                <a:latin typeface="Arial" pitchFamily="34" charset="0"/>
                <a:cs typeface="Arial" pitchFamily="34" charset="0"/>
                <a:sym typeface="Wingdings"/>
              </a:rPr>
              <a:t>gesetzlicher </a:t>
            </a:r>
            <a:r>
              <a:rPr lang="de-DE" sz="2000" dirty="0" smtClean="0">
                <a:latin typeface="Arial" pitchFamily="34" charset="0"/>
                <a:cs typeface="Arial" pitchFamily="34" charset="0"/>
                <a:sym typeface="Wingdings"/>
              </a:rPr>
              <a:t>Eingriff durch Gesetzgeber in Vorbereitung  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  <a:sym typeface="Wingdings"/>
              </a:rPr>
              <a:t>Versuch der Neupositionierung und -strukturierung läuft an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95288" y="693738"/>
            <a:ext cx="83518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Krise der ärztlichen Selbstverwaltung</a:t>
            </a:r>
            <a:endParaRPr lang="de-DE" sz="3600" b="1" dirty="0">
              <a:solidFill>
                <a:srgbClr val="0099CC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365125"/>
          </a:xfrm>
        </p:spPr>
        <p:txBody>
          <a:bodyPr/>
          <a:lstStyle/>
          <a:p>
            <a:fld id="{1E191129-3B83-4BAA-A111-A6125347A75F}" type="slidenum">
              <a:rPr lang="de-D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557338"/>
            <a:ext cx="8353425" cy="316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Plan: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generalistische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Pflegeausbildung wie in den meisten europäischen Ländern (Zusammenführung der Kranken-, Kinderkranken- und Altenpflege)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Ziele: Attraktivität der Pflegeberufe erhöhen, höherer Akademisierungsgrad, Erleichterung des Wechsels zwischen den Pflegebereichen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Kritik kommt insbesondere aus der Pädiatrie – sowohl von ärztlicher Seite als auch aus der Pflege. Es wird befürchtet, dass in einer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generalistischen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Ausbildung nicht mehr das notwendige Fachwissen vermittelt werden kann. </a:t>
            </a:r>
          </a:p>
          <a:p>
            <a:pPr marL="358775" indent="-358775">
              <a:lnSpc>
                <a:spcPts val="2300"/>
              </a:lnSpc>
              <a:spcAft>
                <a:spcPts val="500"/>
              </a:spcAft>
              <a:buFont typeface="Arial" pitchFamily="34" charset="0"/>
              <a:buChar char="•"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95288" y="693738"/>
            <a:ext cx="83518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Reform der Pflegeberufe</a:t>
            </a:r>
            <a:endParaRPr lang="de-DE" sz="3600" b="1" dirty="0">
              <a:solidFill>
                <a:srgbClr val="0099CC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365125"/>
          </a:xfrm>
        </p:spPr>
        <p:txBody>
          <a:bodyPr/>
          <a:lstStyle/>
          <a:p>
            <a:fld id="{1E191129-3B83-4BAA-A111-A6125347A75F}" type="slidenum">
              <a:rPr lang="de-D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8" descr="Hintergrund_NAV_PPT_Verlauf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NAV-Logo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6900" y="188913"/>
            <a:ext cx="20177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95288" y="1844824"/>
            <a:ext cx="83534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8775" indent="-358775" algn="ctr">
              <a:spcAft>
                <a:spcPts val="500"/>
              </a:spcAft>
            </a:pPr>
            <a:endParaRPr lang="de-DE" sz="3000" b="1" dirty="0" smtClean="0">
              <a:latin typeface="Arial" pitchFamily="34" charset="0"/>
              <a:cs typeface="Arial" pitchFamily="34" charset="0"/>
            </a:endParaRPr>
          </a:p>
          <a:p>
            <a:pPr marL="358775" indent="-358775" algn="ctr">
              <a:spcAft>
                <a:spcPts val="500"/>
              </a:spcAft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Herzlichen Dank </a:t>
            </a:r>
          </a:p>
          <a:p>
            <a:pPr marL="358775" indent="-358775" algn="ctr">
              <a:spcAft>
                <a:spcPts val="500"/>
              </a:spcAft>
            </a:pPr>
            <a:r>
              <a:rPr lang="de-DE" sz="3600" b="1" dirty="0" smtClean="0">
                <a:solidFill>
                  <a:srgbClr val="0099CC"/>
                </a:solidFill>
                <a:latin typeface="Arial Narrow" pitchFamily="34" charset="0"/>
                <a:ea typeface="+mj-ea"/>
                <a:cs typeface="+mj-cs"/>
              </a:rPr>
              <a:t>für Ihre Aufmerksamkeit!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145207" y="4365104"/>
            <a:ext cx="47003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00" dirty="0" smtClean="0">
                <a:latin typeface="Arial" pitchFamily="34" charset="0"/>
                <a:cs typeface="Arial" pitchFamily="34" charset="0"/>
              </a:rPr>
              <a:t>Dr. med. Kerstin Jäger</a:t>
            </a:r>
          </a:p>
          <a:p>
            <a:pPr algn="r"/>
            <a:r>
              <a:rPr lang="de-DE" sz="1600" dirty="0" smtClean="0">
                <a:latin typeface="Arial" pitchFamily="34" charset="0"/>
                <a:cs typeface="Arial" pitchFamily="34" charset="0"/>
              </a:rPr>
              <a:t>Große Steinstraße 12</a:t>
            </a:r>
          </a:p>
          <a:p>
            <a:pPr algn="r"/>
            <a:r>
              <a:rPr lang="de-DE" sz="1600" dirty="0" smtClean="0">
                <a:latin typeface="Arial" pitchFamily="34" charset="0"/>
                <a:cs typeface="Arial" pitchFamily="34" charset="0"/>
              </a:rPr>
              <a:t>06108 Halle</a:t>
            </a:r>
          </a:p>
          <a:p>
            <a:pPr algn="r"/>
            <a:r>
              <a:rPr lang="de-DE" sz="1600" dirty="0" smtClean="0">
                <a:latin typeface="Arial" pitchFamily="34" charset="0"/>
                <a:cs typeface="Arial" pitchFamily="34" charset="0"/>
              </a:rPr>
              <a:t>Tel.: (03 45) 20 80 57 3</a:t>
            </a:r>
            <a:br>
              <a:rPr lang="de-DE" sz="1600" dirty="0" smtClean="0">
                <a:latin typeface="Arial" pitchFamily="34" charset="0"/>
                <a:cs typeface="Arial" pitchFamily="34" charset="0"/>
              </a:rPr>
            </a:br>
            <a:r>
              <a:rPr lang="de-DE" sz="1600" dirty="0" smtClean="0">
                <a:latin typeface="Arial" pitchFamily="34" charset="0"/>
                <a:cs typeface="Arial" pitchFamily="34" charset="0"/>
              </a:rPr>
              <a:t>Fax: (03 45) 20 80 57 4</a:t>
            </a:r>
          </a:p>
          <a:p>
            <a:pPr algn="r"/>
            <a:r>
              <a:rPr lang="de-DE" sz="1600" dirty="0" smtClean="0">
                <a:latin typeface="Arial" pitchFamily="34" charset="0"/>
                <a:cs typeface="Arial" pitchFamily="34" charset="0"/>
              </a:rPr>
              <a:t>E-Mail: info.sachsen-anhalt@nav-virchowbund.de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DF603B0329F4585A22A3E62D6722C" ma:contentTypeVersion="57" ma:contentTypeDescription="Crée un document." ma:contentTypeScope="" ma:versionID="cc6f52b9c89ecc93cf8f41fbf447c9d8">
  <xsd:schema xmlns:xsd="http://www.w3.org/2001/XMLSchema" xmlns:xs="http://www.w3.org/2001/XMLSchema" xmlns:p="http://schemas.microsoft.com/office/2006/metadata/properties" xmlns:ns2="03f6edf0-32b0-459f-85a2-2a3e62d6722c" targetNamespace="http://schemas.microsoft.com/office/2006/metadata/properties" ma:root="true" ma:fieldsID="3f43245fff1c38aeb139fc39f2e85670" ns2:_="">
    <xsd:import namespace="03f6edf0-32b0-459f-85a2-2a3e62d6722c"/>
    <xsd:element name="properties">
      <xsd:complexType>
        <xsd:sequence>
          <xsd:element name="documentManagement">
            <xsd:complexType>
              <xsd:all>
                <xsd:element ref="ns2:Content_x0020_Type_x0020_ID" minOccurs="0"/>
                <xsd:element ref="ns2:Approver_x0020_Comments" minOccurs="0"/>
                <xsd:element ref="ns2:Name" minOccurs="0"/>
                <xsd:element ref="ns2:Document_x0020_Modified_x0020_By" minOccurs="0"/>
                <xsd:element ref="ns2:Document_x0020_Created_x0020_By" minOccurs="0"/>
                <xsd:element ref="ns2:File_x0020_Type0" minOccurs="0"/>
                <xsd:element ref="ns2:HTML_x0020_File_x0020_Type0" minOccurs="0"/>
                <xsd:element ref="ns2:Source_x0020_URL" minOccurs="0"/>
                <xsd:element ref="ns2:Shared_x0020_File_x0020_Index" minOccurs="0"/>
                <xsd:element ref="ns2:Title0" minOccurs="0"/>
                <xsd:element ref="ns2:Template_x0020_Link" minOccurs="0"/>
                <xsd:element ref="ns2:HTML_x0020_File_x0020_Link" minOccurs="0"/>
                <xsd:element ref="ns2:Is_x0020_Signed" minOccurs="0"/>
                <xsd:element ref="ns2:Document_x0020_ID_x0020_Value" minOccurs="0"/>
                <xsd:element ref="ns2:Document_x0020_ID" minOccurs="0"/>
                <xsd:element ref="ns2:Content_x0020_Type" minOccurs="0"/>
                <xsd:element ref="ns2:Created0" minOccurs="0"/>
                <xsd:element ref="ns2:Created_x0020_By0" minOccurs="0"/>
                <xsd:element ref="ns2:Modified0" minOccurs="0"/>
                <xsd:element ref="ns2:Modified_x0020_By0" minOccurs="0"/>
                <xsd:element ref="ns2:Has_x0020_Copy_x0020_Destinations" minOccurs="0"/>
                <xsd:element ref="ns2:Copy_x0020_Source" minOccurs="0"/>
                <xsd:element ref="ns2:Approval_x0020_Status" minOccurs="0"/>
                <xsd:element ref="ns2:URL_x0020_Path" minOccurs="0"/>
                <xsd:element ref="ns2:File_x0020_Size0" minOccurs="0"/>
                <xsd:element ref="ns2:Item_x0020_Type" minOccurs="0"/>
                <xsd:element ref="ns2:Sort_x0020_Type" minOccurs="0"/>
                <xsd:element ref="ns2:Effective_x0020_Permissions_x0020_Mask" minOccurs="0"/>
                <xsd:element ref="ns2:ID_x0020_of_x0020_the_x0020_User_x0020_who_x0020_has_x0020_the_x0020_item_x0020_Checked_x0020_Out" minOccurs="0"/>
                <xsd:element ref="ns2:Is_x0020_Checked_x0020_out_x0020_to_x0020_local" minOccurs="0"/>
                <xsd:element ref="ns2:Checked_x0020_Out_x0020_To" minOccurs="0"/>
                <xsd:element ref="ns2:Unique_x0020_Id" minOccurs="0"/>
                <xsd:element ref="ns2:Client_x0020_Id" minOccurs="0"/>
                <xsd:element ref="ns2:Virus_x0020_Status" minOccurs="0"/>
                <xsd:element ref="ns2:Check_x0020_In_x0020_Comment" minOccurs="0"/>
                <xsd:element ref="ns2:Edit_x0020_Menu_x0020_Table_x0020_Start" minOccurs="0"/>
                <xsd:element ref="ns2:Edit_x0020_Menu_x0020_Table_x0020_End" minOccurs="0"/>
                <xsd:element ref="ns2:Server_x0020_Relative_x0020_URL" minOccurs="0"/>
                <xsd:element ref="ns2:Encoded_x0020_Absolute_x0020_URL" minOccurs="0"/>
                <xsd:element ref="ns2:Property_x0020_Bag" minOccurs="0"/>
                <xsd:element ref="ns2:Level" minOccurs="0"/>
                <xsd:element ref="ns2:Is_x0020_Current_x0020_Version" minOccurs="0"/>
                <xsd:element ref="ns2:Item_x0020_Child_x0020_Count" minOccurs="0"/>
                <xsd:element ref="ns2:Folder_x0020_Child_x0020_Count" minOccurs="0"/>
                <xsd:element ref="ns2:Select" minOccurs="0"/>
                <xsd:element ref="ns2:Edit0" minOccurs="0"/>
                <xsd:element ref="ns2:UI_x0020_Version" minOccurs="0"/>
                <xsd:element ref="ns2:Instance_x0020_ID" minOccurs="0"/>
                <xsd:element ref="ns2:Order0" minOccurs="0"/>
                <xsd:element ref="ns2:Workflow_x0020_Version" minOccurs="0"/>
                <xsd:element ref="ns2:Workflow_x0020_Instance_x0020_ID" minOccurs="0"/>
                <xsd:element ref="ns2:Source_x0020_Version_x0020__x0028_Converted_x0020_Document_x0029_" minOccurs="0"/>
                <xsd:element ref="ns2:Source_x0020_Name_x0020__x0028_Converted_x0020_Document_x0029_" minOccurs="0"/>
                <xsd:element ref="ns2:Document_x0020_Concurrency_x0020_Number" minOccurs="0"/>
                <xsd:element ref="ns2:Relink" minOccurs="0"/>
                <xsd:element ref="ns2:Merge" minOccurs="0"/>
                <xsd:element ref="ns2:Pa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6edf0-32b0-459f-85a2-2a3e62d6722c" elementFormDefault="qualified">
    <xsd:import namespace="http://schemas.microsoft.com/office/2006/documentManagement/types"/>
    <xsd:import namespace="http://schemas.microsoft.com/office/infopath/2007/PartnerControls"/>
    <xsd:element name="Content_x0020_Type_x0020_ID" ma:index="8" nillable="true" ma:displayName="Content Type ID" ma:hidden="true" ma:internalName="Content_x0020_Type_x0020_ID">
      <xsd:simpleType>
        <xsd:restriction base="dms:Text"/>
      </xsd:simpleType>
    </xsd:element>
    <xsd:element name="Approver_x0020_Comments" ma:index="9" nillable="true" ma:displayName="Approver Comments" ma:hidden="true" ma:internalName="Approver_x0020_Comments">
      <xsd:simpleType>
        <xsd:restriction base="dms:Text"/>
      </xsd:simpleType>
    </xsd:element>
    <xsd:element name="Name" ma:index="10" nillable="true" ma:displayName="Name" ma:hidden="true" ma:internalName="Name">
      <xsd:simpleType>
        <xsd:restriction base="dms:Text"/>
      </xsd:simpleType>
    </xsd:element>
    <xsd:element name="Document_x0020_Modified_x0020_By" ma:index="11" nillable="true" ma:displayName="Document Modified By" ma:hidden="true" ma:internalName="Document_x0020_Modified_x0020_By">
      <xsd:simpleType>
        <xsd:restriction base="dms:Text"/>
      </xsd:simpleType>
    </xsd:element>
    <xsd:element name="Document_x0020_Created_x0020_By" ma:index="12" nillable="true" ma:displayName="Document Created By" ma:hidden="true" ma:internalName="Document_x0020_Created_x0020_By">
      <xsd:simpleType>
        <xsd:restriction base="dms:Text"/>
      </xsd:simpleType>
    </xsd:element>
    <xsd:element name="File_x0020_Type0" ma:index="13" nillable="true" ma:displayName="File Type" ma:hidden="true" ma:internalName="File_x0020_Type0">
      <xsd:simpleType>
        <xsd:restriction base="dms:Text"/>
      </xsd:simpleType>
    </xsd:element>
    <xsd:element name="HTML_x0020_File_x0020_Type0" ma:index="14" nillable="true" ma:displayName="HTML File Type" ma:hidden="true" ma:internalName="HTML_x0020_File_x0020_Type0">
      <xsd:simpleType>
        <xsd:restriction base="dms:Text"/>
      </xsd:simpleType>
    </xsd:element>
    <xsd:element name="Source_x0020_URL" ma:index="15" nillable="true" ma:displayName="Source URL" ma:hidden="true" ma:internalName="Source_x0020_URL">
      <xsd:simpleType>
        <xsd:restriction base="dms:Text"/>
      </xsd:simpleType>
    </xsd:element>
    <xsd:element name="Shared_x0020_File_x0020_Index" ma:index="16" nillable="true" ma:displayName="Shared File Index" ma:hidden="true" ma:internalName="Shared_x0020_File_x0020_Index">
      <xsd:simpleType>
        <xsd:restriction base="dms:Text"/>
      </xsd:simpleType>
    </xsd:element>
    <xsd:element name="Title0" ma:index="17" nillable="true" ma:displayName="Title" ma:hidden="true" ma:internalName="Title0">
      <xsd:simpleType>
        <xsd:restriction base="dms:Text"/>
      </xsd:simpleType>
    </xsd:element>
    <xsd:element name="Template_x0020_Link" ma:index="18" nillable="true" ma:displayName="Template Link" ma:hidden="true" ma:internalName="Template_x0020_Link">
      <xsd:simpleType>
        <xsd:restriction base="dms:Text"/>
      </xsd:simpleType>
    </xsd:element>
    <xsd:element name="HTML_x0020_File_x0020_Link" ma:index="19" nillable="true" ma:displayName="HTML File Link" ma:hidden="true" ma:internalName="HTML_x0020_File_x0020_Link">
      <xsd:simpleType>
        <xsd:restriction base="dms:Text"/>
      </xsd:simpleType>
    </xsd:element>
    <xsd:element name="Is_x0020_Signed" ma:index="20" nillable="true" ma:displayName="Is Signed" ma:hidden="true" ma:internalName="Is_x0020_Signed">
      <xsd:simpleType>
        <xsd:restriction base="dms:Text"/>
      </xsd:simpleType>
    </xsd:element>
    <xsd:element name="Document_x0020_ID_x0020_Value" ma:index="21" nillable="true" ma:displayName="Document ID Value" ma:hidden="true" ma:internalName="Document_x0020_ID_x0020_Value">
      <xsd:simpleType>
        <xsd:restriction base="dms:Text"/>
      </xsd:simpleType>
    </xsd:element>
    <xsd:element name="Document_x0020_ID" ma:index="22" nillable="true" ma:displayName="Document ID" ma:hidden="true" ma:internalName="Document_x0020_ID">
      <xsd:simpleType>
        <xsd:restriction base="dms:Text"/>
      </xsd:simpleType>
    </xsd:element>
    <xsd:element name="Content_x0020_Type" ma:index="23" nillable="true" ma:displayName="Content Type" ma:hidden="true" ma:internalName="Content_x0020_Type">
      <xsd:simpleType>
        <xsd:restriction base="dms:Text"/>
      </xsd:simpleType>
    </xsd:element>
    <xsd:element name="Created0" ma:index="24" nillable="true" ma:displayName="Created" ma:hidden="true" ma:internalName="Created0">
      <xsd:simpleType>
        <xsd:restriction base="dms:Text"/>
      </xsd:simpleType>
    </xsd:element>
    <xsd:element name="Created_x0020_By0" ma:index="25" nillable="true" ma:displayName="Created By" ma:hidden="true" ma:internalName="Created_x0020_By0">
      <xsd:simpleType>
        <xsd:restriction base="dms:Text"/>
      </xsd:simpleType>
    </xsd:element>
    <xsd:element name="Modified0" ma:index="26" nillable="true" ma:displayName="Modified" ma:hidden="true" ma:internalName="Modified0">
      <xsd:simpleType>
        <xsd:restriction base="dms:Text"/>
      </xsd:simpleType>
    </xsd:element>
    <xsd:element name="Modified_x0020_By0" ma:index="27" nillable="true" ma:displayName="Modified By" ma:hidden="true" ma:internalName="Modified_x0020_By0">
      <xsd:simpleType>
        <xsd:restriction base="dms:Text"/>
      </xsd:simpleType>
    </xsd:element>
    <xsd:element name="Has_x0020_Copy_x0020_Destinations" ma:index="28" nillable="true" ma:displayName="Has Copy Destinations" ma:hidden="true" ma:internalName="Has_x0020_Copy_x0020_Destinations">
      <xsd:simpleType>
        <xsd:restriction base="dms:Text"/>
      </xsd:simpleType>
    </xsd:element>
    <xsd:element name="Copy_x0020_Source" ma:index="29" nillable="true" ma:displayName="Copy Source" ma:hidden="true" ma:internalName="Copy_x0020_Source">
      <xsd:simpleType>
        <xsd:restriction base="dms:Text"/>
      </xsd:simpleType>
    </xsd:element>
    <xsd:element name="Approval_x0020_Status" ma:index="30" nillable="true" ma:displayName="Approval Status" ma:hidden="true" ma:internalName="Approval_x0020_Status">
      <xsd:simpleType>
        <xsd:restriction base="dms:Text"/>
      </xsd:simpleType>
    </xsd:element>
    <xsd:element name="URL_x0020_Path" ma:index="31" nillable="true" ma:displayName="URL Path" ma:hidden="true" ma:internalName="URL_x0020_Path">
      <xsd:simpleType>
        <xsd:restriction base="dms:Text"/>
      </xsd:simpleType>
    </xsd:element>
    <xsd:element name="File_x0020_Size0" ma:index="32" nillable="true" ma:displayName="File Size" ma:hidden="true" ma:internalName="File_x0020_Size0">
      <xsd:simpleType>
        <xsd:restriction base="dms:Text"/>
      </xsd:simpleType>
    </xsd:element>
    <xsd:element name="Item_x0020_Type" ma:index="33" nillable="true" ma:displayName="Item Type" ma:hidden="true" ma:internalName="Item_x0020_Type">
      <xsd:simpleType>
        <xsd:restriction base="dms:Text"/>
      </xsd:simpleType>
    </xsd:element>
    <xsd:element name="Sort_x0020_Type" ma:index="34" nillable="true" ma:displayName="Sort Type" ma:hidden="true" ma:internalName="Sort_x0020_Type">
      <xsd:simpleType>
        <xsd:restriction base="dms:Text"/>
      </xsd:simpleType>
    </xsd:element>
    <xsd:element name="Effective_x0020_Permissions_x0020_Mask" ma:index="35" nillable="true" ma:displayName="Effective Permissions Mask" ma:hidden="true" ma:internalName="Effective_x0020_Permissions_x0020_Mask">
      <xsd:simpleType>
        <xsd:restriction base="dms:Text"/>
      </xsd:simpleType>
    </xsd:element>
    <xsd:element name="ID_x0020_of_x0020_the_x0020_User_x0020_who_x0020_has_x0020_the_x0020_item_x0020_Checked_x0020_Out" ma:index="36" nillable="true" ma:displayName="ID of the User who has the item Checked Out" ma:hidden="true" ma:internalName="ID_x0020_of_x0020_the_x0020_User_x0020_who_x0020_has_x0020_the_x0020_item_x0020_Checked_x0020_Out">
      <xsd:simpleType>
        <xsd:restriction base="dms:Text"/>
      </xsd:simpleType>
    </xsd:element>
    <xsd:element name="Is_x0020_Checked_x0020_out_x0020_to_x0020_local" ma:index="37" nillable="true" ma:displayName="Is Checked out to local" ma:hidden="true" ma:internalName="Is_x0020_Checked_x0020_out_x0020_to_x0020_local">
      <xsd:simpleType>
        <xsd:restriction base="dms:Text"/>
      </xsd:simpleType>
    </xsd:element>
    <xsd:element name="Checked_x0020_Out_x0020_To" ma:index="38" nillable="true" ma:displayName="Checked Out To" ma:hidden="true" ma:internalName="Checked_x0020_Out_x0020_To">
      <xsd:simpleType>
        <xsd:restriction base="dms:Text"/>
      </xsd:simpleType>
    </xsd:element>
    <xsd:element name="Unique_x0020_Id" ma:index="39" nillable="true" ma:displayName="Unique Id" ma:hidden="true" ma:internalName="Unique_x0020_Id">
      <xsd:simpleType>
        <xsd:restriction base="dms:Text"/>
      </xsd:simpleType>
    </xsd:element>
    <xsd:element name="Client_x0020_Id" ma:index="40" nillable="true" ma:displayName="Client Id" ma:hidden="true" ma:internalName="Client_x0020_Id">
      <xsd:simpleType>
        <xsd:restriction base="dms:Text"/>
      </xsd:simpleType>
    </xsd:element>
    <xsd:element name="Virus_x0020_Status" ma:index="41" nillable="true" ma:displayName="Virus Status" ma:hidden="true" ma:internalName="Virus_x0020_Status">
      <xsd:simpleType>
        <xsd:restriction base="dms:Text"/>
      </xsd:simpleType>
    </xsd:element>
    <xsd:element name="Check_x0020_In_x0020_Comment" ma:index="42" nillable="true" ma:displayName="Check In Comment" ma:hidden="true" ma:internalName="Check_x0020_In_x0020_Comment">
      <xsd:simpleType>
        <xsd:restriction base="dms:Text"/>
      </xsd:simpleType>
    </xsd:element>
    <xsd:element name="Edit_x0020_Menu_x0020_Table_x0020_Start" ma:index="43" nillable="true" ma:displayName="Edit Menu Table Start" ma:hidden="true" ma:internalName="Edit_x0020_Menu_x0020_Table_x0020_Start">
      <xsd:simpleType>
        <xsd:restriction base="dms:Text"/>
      </xsd:simpleType>
    </xsd:element>
    <xsd:element name="Edit_x0020_Menu_x0020_Table_x0020_End" ma:index="44" nillable="true" ma:displayName="Edit Menu Table End" ma:hidden="true" ma:internalName="Edit_x0020_Menu_x0020_Table_x0020_End">
      <xsd:simpleType>
        <xsd:restriction base="dms:Text"/>
      </xsd:simpleType>
    </xsd:element>
    <xsd:element name="Server_x0020_Relative_x0020_URL" ma:index="45" nillable="true" ma:displayName="Server Relative URL" ma:hidden="true" ma:internalName="Server_x0020_Relative_x0020_URL">
      <xsd:simpleType>
        <xsd:restriction base="dms:Text"/>
      </xsd:simpleType>
    </xsd:element>
    <xsd:element name="Encoded_x0020_Absolute_x0020_URL" ma:index="46" nillable="true" ma:displayName="Encoded Absolute URL" ma:hidden="true" ma:internalName="Encoded_x0020_Absolute_x0020_URL">
      <xsd:simpleType>
        <xsd:restriction base="dms:Text"/>
      </xsd:simpleType>
    </xsd:element>
    <xsd:element name="Property_x0020_Bag" ma:index="47" nillable="true" ma:displayName="Property Bag" ma:hidden="true" ma:internalName="Property_x0020_Bag">
      <xsd:simpleType>
        <xsd:restriction base="dms:Text"/>
      </xsd:simpleType>
    </xsd:element>
    <xsd:element name="Level" ma:index="48" nillable="true" ma:displayName="Level" ma:hidden="true" ma:internalName="Level">
      <xsd:simpleType>
        <xsd:restriction base="dms:Text"/>
      </xsd:simpleType>
    </xsd:element>
    <xsd:element name="Is_x0020_Current_x0020_Version" ma:index="49" nillable="true" ma:displayName="Is Current Version" ma:hidden="true" ma:internalName="Is_x0020_Current_x0020_Version">
      <xsd:simpleType>
        <xsd:restriction base="dms:Text"/>
      </xsd:simpleType>
    </xsd:element>
    <xsd:element name="Item_x0020_Child_x0020_Count" ma:index="50" nillable="true" ma:displayName="Item Child Count" ma:hidden="true" ma:internalName="Item_x0020_Child_x0020_Count">
      <xsd:simpleType>
        <xsd:restriction base="dms:Text"/>
      </xsd:simpleType>
    </xsd:element>
    <xsd:element name="Folder_x0020_Child_x0020_Count" ma:index="51" nillable="true" ma:displayName="Folder Child Count" ma:hidden="true" ma:internalName="Folder_x0020_Child_x0020_Count">
      <xsd:simpleType>
        <xsd:restriction base="dms:Text"/>
      </xsd:simpleType>
    </xsd:element>
    <xsd:element name="Select" ma:index="52" nillable="true" ma:displayName="Select" ma:hidden="true" ma:internalName="Select">
      <xsd:simpleType>
        <xsd:restriction base="dms:Text"/>
      </xsd:simpleType>
    </xsd:element>
    <xsd:element name="Edit0" ma:index="53" nillable="true" ma:displayName="Edit" ma:hidden="true" ma:internalName="Edit0">
      <xsd:simpleType>
        <xsd:restriction base="dms:Text"/>
      </xsd:simpleType>
    </xsd:element>
    <xsd:element name="UI_x0020_Version" ma:index="54" nillable="true" ma:displayName="UI Version" ma:hidden="true" ma:internalName="UI_x0020_Version">
      <xsd:simpleType>
        <xsd:restriction base="dms:Text"/>
      </xsd:simpleType>
    </xsd:element>
    <xsd:element name="Instance_x0020_ID" ma:index="55" nillable="true" ma:displayName="Instance ID" ma:hidden="true" ma:internalName="Instance_x0020_ID">
      <xsd:simpleType>
        <xsd:restriction base="dms:Text"/>
      </xsd:simpleType>
    </xsd:element>
    <xsd:element name="Order0" ma:index="56" nillable="true" ma:displayName="Order" ma:hidden="true" ma:internalName="Order0">
      <xsd:simpleType>
        <xsd:restriction base="dms:Text"/>
      </xsd:simpleType>
    </xsd:element>
    <xsd:element name="Workflow_x0020_Version" ma:index="57" nillable="true" ma:displayName="Workflow Version" ma:hidden="true" ma:internalName="Workflow_x0020_Version">
      <xsd:simpleType>
        <xsd:restriction base="dms:Text"/>
      </xsd:simpleType>
    </xsd:element>
    <xsd:element name="Workflow_x0020_Instance_x0020_ID" ma:index="58" nillable="true" ma:displayName="Workflow Instance ID" ma:hidden="true" ma:internalName="Workflow_x0020_Instance_x0020_ID">
      <xsd:simpleType>
        <xsd:restriction base="dms:Text"/>
      </xsd:simpleType>
    </xsd:element>
    <xsd:element name="Source_x0020_Version_x0020__x0028_Converted_x0020_Document_x0029_" ma:index="59" nillable="true" ma:displayName="Source Version (Converted Document)" ma:hidden="true" ma:internalName="Source_x0020_Version_x0020__x0028_Converted_x0020_Document_x0029_">
      <xsd:simpleType>
        <xsd:restriction base="dms:Text"/>
      </xsd:simpleType>
    </xsd:element>
    <xsd:element name="Source_x0020_Name_x0020__x0028_Converted_x0020_Document_x0029_" ma:index="60" nillable="true" ma:displayName="Source Name (Converted Document)" ma:hidden="true" ma:internalName="Source_x0020_Name_x0020__x0028_Converted_x0020_Document_x0029_">
      <xsd:simpleType>
        <xsd:restriction base="dms:Text"/>
      </xsd:simpleType>
    </xsd:element>
    <xsd:element name="Document_x0020_Concurrency_x0020_Number" ma:index="61" nillable="true" ma:displayName="Document Concurrency Number" ma:hidden="true" ma:internalName="Document_x0020_Concurrency_x0020_Number">
      <xsd:simpleType>
        <xsd:restriction base="dms:Text"/>
      </xsd:simpleType>
    </xsd:element>
    <xsd:element name="Relink" ma:index="62" nillable="true" ma:displayName="Relink" ma:hidden="true" ma:internalName="Relink">
      <xsd:simpleType>
        <xsd:restriction base="dms:Text"/>
      </xsd:simpleType>
    </xsd:element>
    <xsd:element name="Merge" ma:index="63" nillable="true" ma:displayName="Merge" ma:hidden="true" ma:internalName="Merge">
      <xsd:simpleType>
        <xsd:restriction base="dms:Text"/>
      </xsd:simpleType>
    </xsd:element>
    <xsd:element name="Path" ma:index="64" nillable="true" ma:displayName="Path" ma:hidden="true" ma:internalName="Path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Modified_x0020_By xmlns="03f6edf0-32b0-459f-85a2-2a3e62d6722c" xsi:nil="true"/>
    <Document_x0020_Created_x0020_By xmlns="03f6edf0-32b0-459f-85a2-2a3e62d6722c" xsi:nil="true"/>
    <Edit_x0020_Menu_x0020_Table_x0020_Start xmlns="03f6edf0-32b0-459f-85a2-2a3e62d6722c" xsi:nil="true"/>
    <Item_x0020_Type xmlns="03f6edf0-32b0-459f-85a2-2a3e62d6722c" xsi:nil="true"/>
    <Client_x0020_Id xmlns="03f6edf0-32b0-459f-85a2-2a3e62d6722c" xsi:nil="true"/>
    <Is_x0020_Current_x0020_Version xmlns="03f6edf0-32b0-459f-85a2-2a3e62d6722c" xsi:nil="true"/>
    <Created_x0020_By0 xmlns="03f6edf0-32b0-459f-85a2-2a3e62d6722c" xsi:nil="true"/>
    <Virus_x0020_Status xmlns="03f6edf0-32b0-459f-85a2-2a3e62d6722c" xsi:nil="true"/>
    <Edit_x0020_Menu_x0020_Table_x0020_End xmlns="03f6edf0-32b0-459f-85a2-2a3e62d6722c" xsi:nil="true"/>
    <Path xmlns="03f6edf0-32b0-459f-85a2-2a3e62d6722c" xsi:nil="true"/>
    <Server_x0020_Relative_x0020_URL xmlns="03f6edf0-32b0-459f-85a2-2a3e62d6722c" xsi:nil="true"/>
    <Workflow_x0020_Version xmlns="03f6edf0-32b0-459f-85a2-2a3e62d6722c" xsi:nil="true"/>
    <ID_x0020_of_x0020_the_x0020_User_x0020_who_x0020_has_x0020_the_x0020_item_x0020_Checked_x0020_Out xmlns="03f6edf0-32b0-459f-85a2-2a3e62d6722c" xsi:nil="true"/>
    <Check_x0020_In_x0020_Comment xmlns="03f6edf0-32b0-459f-85a2-2a3e62d6722c" xsi:nil="true"/>
    <Folder_x0020_Child_x0020_Count xmlns="03f6edf0-32b0-459f-85a2-2a3e62d6722c" xsi:nil="true"/>
    <Workflow_x0020_Instance_x0020_ID xmlns="03f6edf0-32b0-459f-85a2-2a3e62d6722c" xsi:nil="true"/>
    <Has_x0020_Copy_x0020_Destinations xmlns="03f6edf0-32b0-459f-85a2-2a3e62d6722c" xsi:nil="true"/>
    <File_x0020_Type0 xmlns="03f6edf0-32b0-459f-85a2-2a3e62d6722c" xsi:nil="true"/>
    <Shared_x0020_File_x0020_Index xmlns="03f6edf0-32b0-459f-85a2-2a3e62d6722c" xsi:nil="true"/>
    <Is_x0020_Signed xmlns="03f6edf0-32b0-459f-85a2-2a3e62d6722c" xsi:nil="true"/>
    <Relink xmlns="03f6edf0-32b0-459f-85a2-2a3e62d6722c" xsi:nil="true"/>
    <Name xmlns="03f6edf0-32b0-459f-85a2-2a3e62d6722c" xsi:nil="true"/>
    <Sort_x0020_Type xmlns="03f6edf0-32b0-459f-85a2-2a3e62d6722c" xsi:nil="true"/>
    <Unique_x0020_Id xmlns="03f6edf0-32b0-459f-85a2-2a3e62d6722c" xsi:nil="true"/>
    <Instance_x0020_ID xmlns="03f6edf0-32b0-459f-85a2-2a3e62d6722c" xsi:nil="true"/>
    <Item_x0020_Child_x0020_Count xmlns="03f6edf0-32b0-459f-85a2-2a3e62d6722c" xsi:nil="true"/>
    <Select xmlns="03f6edf0-32b0-459f-85a2-2a3e62d6722c" xsi:nil="true"/>
    <Source_x0020_Name_x0020__x0028_Converted_x0020_Document_x0029_ xmlns="03f6edf0-32b0-459f-85a2-2a3e62d6722c" xsi:nil="true"/>
    <Document_x0020_ID xmlns="03f6edf0-32b0-459f-85a2-2a3e62d6722c" xsi:nil="true"/>
    <Created0 xmlns="03f6edf0-32b0-459f-85a2-2a3e62d6722c" xsi:nil="true"/>
    <Modified0 xmlns="03f6edf0-32b0-459f-85a2-2a3e62d6722c" xsi:nil="true"/>
    <Approval_x0020_Status xmlns="03f6edf0-32b0-459f-85a2-2a3e62d6722c" xsi:nil="true"/>
    <Effective_x0020_Permissions_x0020_Mask xmlns="03f6edf0-32b0-459f-85a2-2a3e62d6722c" xsi:nil="true"/>
    <Checked_x0020_Out_x0020_To xmlns="03f6edf0-32b0-459f-85a2-2a3e62d6722c" xsi:nil="true"/>
    <Title0 xmlns="03f6edf0-32b0-459f-85a2-2a3e62d6722c" xsi:nil="true"/>
    <Template_x0020_Link xmlns="03f6edf0-32b0-459f-85a2-2a3e62d6722c" xsi:nil="true"/>
    <Document_x0020_ID_x0020_Value xmlns="03f6edf0-32b0-459f-85a2-2a3e62d6722c" xsi:nil="true"/>
    <Copy_x0020_Source xmlns="03f6edf0-32b0-459f-85a2-2a3e62d6722c" xsi:nil="true"/>
    <URL_x0020_Path xmlns="03f6edf0-32b0-459f-85a2-2a3e62d6722c" xsi:nil="true"/>
    <Order0 xmlns="03f6edf0-32b0-459f-85a2-2a3e62d6722c" xsi:nil="true"/>
    <Encoded_x0020_Absolute_x0020_URL xmlns="03f6edf0-32b0-459f-85a2-2a3e62d6722c" xsi:nil="true"/>
    <HTML_x0020_File_x0020_Type0 xmlns="03f6edf0-32b0-459f-85a2-2a3e62d6722c" xsi:nil="true"/>
    <Content_x0020_Type_x0020_ID xmlns="03f6edf0-32b0-459f-85a2-2a3e62d6722c" xsi:nil="true"/>
    <Approver_x0020_Comments xmlns="03f6edf0-32b0-459f-85a2-2a3e62d6722c" xsi:nil="true"/>
    <Level xmlns="03f6edf0-32b0-459f-85a2-2a3e62d6722c" xsi:nil="true"/>
    <UI_x0020_Version xmlns="03f6edf0-32b0-459f-85a2-2a3e62d6722c" xsi:nil="true"/>
    <Source_x0020_Version_x0020__x0028_Converted_x0020_Document_x0029_ xmlns="03f6edf0-32b0-459f-85a2-2a3e62d6722c" xsi:nil="true"/>
    <Merge xmlns="03f6edf0-32b0-459f-85a2-2a3e62d6722c" xsi:nil="true"/>
    <Source_x0020_URL xmlns="03f6edf0-32b0-459f-85a2-2a3e62d6722c" xsi:nil="true"/>
    <HTML_x0020_File_x0020_Link xmlns="03f6edf0-32b0-459f-85a2-2a3e62d6722c" xsi:nil="true"/>
    <Modified_x0020_By0 xmlns="03f6edf0-32b0-459f-85a2-2a3e62d6722c" xsi:nil="true"/>
    <Property_x0020_Bag xmlns="03f6edf0-32b0-459f-85a2-2a3e62d6722c" xsi:nil="true"/>
    <Document_x0020_Concurrency_x0020_Number xmlns="03f6edf0-32b0-459f-85a2-2a3e62d6722c" xsi:nil="true"/>
    <Content_x0020_Type xmlns="03f6edf0-32b0-459f-85a2-2a3e62d6722c" xsi:nil="true"/>
    <File_x0020_Size0 xmlns="03f6edf0-32b0-459f-85a2-2a3e62d6722c" xsi:nil="true"/>
    <Is_x0020_Checked_x0020_out_x0020_to_x0020_local xmlns="03f6edf0-32b0-459f-85a2-2a3e62d6722c" xsi:nil="true"/>
    <Edit0 xmlns="03f6edf0-32b0-459f-85a2-2a3e62d6722c" xsi:nil="true"/>
  </documentManagement>
</p:properties>
</file>

<file path=customXml/itemProps1.xml><?xml version="1.0" encoding="utf-8"?>
<ds:datastoreItem xmlns:ds="http://schemas.openxmlformats.org/officeDocument/2006/customXml" ds:itemID="{13357E62-D7AD-4D9D-ABBB-6860B55B35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f6edf0-32b0-459f-85a2-2a3e62d672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A57A24-6F01-4175-99BE-6BD005B238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C8A529-7C4C-4D6E-8C8A-CFA32E736620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03f6edf0-32b0-459f-85a2-2a3e62d6722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506</Words>
  <Application>Microsoft Office PowerPoint</Application>
  <PresentationFormat>Affichage à l'écran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Larissa-Design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Thomas Hahn</dc:creator>
  <cp:lastModifiedBy>Ensch Maryline</cp:lastModifiedBy>
  <cp:revision>45</cp:revision>
  <cp:lastPrinted>2016-04-25T10:10:43Z</cp:lastPrinted>
  <dcterms:created xsi:type="dcterms:W3CDTF">2013-10-17T06:49:39Z</dcterms:created>
  <dcterms:modified xsi:type="dcterms:W3CDTF">2016-04-25T10:12:22Z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0x010100F0EDF603B0329F4585A22A3E62D6722C</vt:lpwstr>
  </property>
</Properties>
</file>